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0" r:id="rId2"/>
    <p:sldId id="278" r:id="rId3"/>
    <p:sldId id="279" r:id="rId4"/>
    <p:sldId id="287" r:id="rId5"/>
    <p:sldId id="273" r:id="rId6"/>
    <p:sldId id="347" r:id="rId7"/>
    <p:sldId id="280" r:id="rId8"/>
    <p:sldId id="288" r:id="rId9"/>
    <p:sldId id="290" r:id="rId10"/>
    <p:sldId id="345" r:id="rId11"/>
    <p:sldId id="272" r:id="rId12"/>
    <p:sldId id="344" r:id="rId13"/>
    <p:sldId id="343" r:id="rId14"/>
    <p:sldId id="267" r:id="rId15"/>
    <p:sldId id="346" r:id="rId16"/>
  </p:sldIdLst>
  <p:sldSz cx="12192000" cy="6858000"/>
  <p:notesSz cx="6797675" cy="9926638"/>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26E69-E08E-460F-B372-42DF4EDAAA84}" v="4" dt="2023-03-14T15:32:35.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61335" autoAdjust="0"/>
  </p:normalViewPr>
  <p:slideViewPr>
    <p:cSldViewPr snapToGrid="0">
      <p:cViewPr varScale="1">
        <p:scale>
          <a:sx n="52" d="100"/>
          <a:sy n="52" d="100"/>
        </p:scale>
        <p:origin x="1824" y="58"/>
      </p:cViewPr>
      <p:guideLst/>
    </p:cSldViewPr>
  </p:slideViewPr>
  <p:notesTextViewPr>
    <p:cViewPr>
      <p:scale>
        <a:sx n="1" d="1"/>
        <a:sy n="1" d="1"/>
      </p:scale>
      <p:origin x="0" y="0"/>
    </p:cViewPr>
  </p:notesTextViewPr>
  <p:notesViewPr>
    <p:cSldViewPr snapToGrid="0">
      <p:cViewPr varScale="1">
        <p:scale>
          <a:sx n="65" d="100"/>
          <a:sy n="65" d="100"/>
        </p:scale>
        <p:origin x="3168" y="-27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oushka Brown" userId="8a98405f-eb0d-4dca-bd11-66bf49b82180" providerId="ADAL" clId="{0E726E69-E08E-460F-B372-42DF4EDAAA84}"/>
    <pc:docChg chg="custSel modSld replTag">
      <pc:chgData name="Anoushka Brown" userId="8a98405f-eb0d-4dca-bd11-66bf49b82180" providerId="ADAL" clId="{0E726E69-E08E-460F-B372-42DF4EDAAA84}" dt="2023-03-14T15:32:58.175" v="95"/>
      <pc:docMkLst>
        <pc:docMk/>
      </pc:docMkLst>
      <pc:sldChg chg="replTag delTag">
        <pc:chgData name="Anoushka Brown" userId="8a98405f-eb0d-4dca-bd11-66bf49b82180" providerId="ADAL" clId="{0E726E69-E08E-460F-B372-42DF4EDAAA84}" dt="2023-03-14T15:31:47.701" v="40"/>
        <pc:sldMkLst>
          <pc:docMk/>
          <pc:sldMk cId="524508136" sldId="260"/>
        </pc:sldMkLst>
      </pc:sldChg>
      <pc:sldChg chg="addSp delSp modSp mod replTag delTag">
        <pc:chgData name="Anoushka Brown" userId="8a98405f-eb0d-4dca-bd11-66bf49b82180" providerId="ADAL" clId="{0E726E69-E08E-460F-B372-42DF4EDAAA84}" dt="2023-03-14T15:32:40.956" v="89"/>
        <pc:sldMkLst>
          <pc:docMk/>
          <pc:sldMk cId="2983893367" sldId="267"/>
        </pc:sldMkLst>
        <pc:spChg chg="del">
          <ac:chgData name="Anoushka Brown" userId="8a98405f-eb0d-4dca-bd11-66bf49b82180" providerId="ADAL" clId="{0E726E69-E08E-460F-B372-42DF4EDAAA84}" dt="2023-03-14T15:32:12.444" v="77" actId="478"/>
          <ac:spMkLst>
            <pc:docMk/>
            <pc:sldMk cId="2983893367" sldId="267"/>
            <ac:spMk id="54" creationId="{E465EC63-F7A0-BE0A-6220-D5E10BBB713B}"/>
          </ac:spMkLst>
        </pc:spChg>
        <pc:picChg chg="add mod">
          <ac:chgData name="Anoushka Brown" userId="8a98405f-eb0d-4dca-bd11-66bf49b82180" providerId="ADAL" clId="{0E726E69-E08E-460F-B372-42DF4EDAAA84}" dt="2023-03-14T15:32:17.156" v="79" actId="1076"/>
          <ac:picMkLst>
            <pc:docMk/>
            <pc:sldMk cId="2983893367" sldId="267"/>
            <ac:picMk id="3" creationId="{29073F1E-FEB8-ADB1-06C4-1E810563AC5E}"/>
          </ac:picMkLst>
        </pc:picChg>
        <pc:picChg chg="mod">
          <ac:chgData name="Anoushka Brown" userId="8a98405f-eb0d-4dca-bd11-66bf49b82180" providerId="ADAL" clId="{0E726E69-E08E-460F-B372-42DF4EDAAA84}" dt="2023-03-14T15:32:22.276" v="80" actId="1076"/>
          <ac:picMkLst>
            <pc:docMk/>
            <pc:sldMk cId="2983893367" sldId="267"/>
            <ac:picMk id="53" creationId="{2DC451FD-9D02-043F-7C77-D728B4BB3AE6}"/>
          </ac:picMkLst>
        </pc:picChg>
      </pc:sldChg>
      <pc:sldChg chg="replTag delTag">
        <pc:chgData name="Anoushka Brown" userId="8a98405f-eb0d-4dca-bd11-66bf49b82180" providerId="ADAL" clId="{0E726E69-E08E-460F-B372-42DF4EDAAA84}" dt="2023-03-14T15:31:47.712" v="60"/>
        <pc:sldMkLst>
          <pc:docMk/>
          <pc:sldMk cId="2426997181" sldId="272"/>
        </pc:sldMkLst>
      </pc:sldChg>
      <pc:sldChg chg="replTag delTag">
        <pc:chgData name="Anoushka Brown" userId="8a98405f-eb0d-4dca-bd11-66bf49b82180" providerId="ADAL" clId="{0E726E69-E08E-460F-B372-42DF4EDAAA84}" dt="2023-03-14T15:31:47.706" v="48"/>
        <pc:sldMkLst>
          <pc:docMk/>
          <pc:sldMk cId="706434880" sldId="273"/>
        </pc:sldMkLst>
      </pc:sldChg>
      <pc:sldChg chg="replTag delTag">
        <pc:chgData name="Anoushka Brown" userId="8a98405f-eb0d-4dca-bd11-66bf49b82180" providerId="ADAL" clId="{0E726E69-E08E-460F-B372-42DF4EDAAA84}" dt="2023-03-14T15:32:50.198" v="91"/>
        <pc:sldMkLst>
          <pc:docMk/>
          <pc:sldMk cId="1965160655" sldId="278"/>
        </pc:sldMkLst>
      </pc:sldChg>
      <pc:sldChg chg="replTag delTag">
        <pc:chgData name="Anoushka Brown" userId="8a98405f-eb0d-4dca-bd11-66bf49b82180" providerId="ADAL" clId="{0E726E69-E08E-460F-B372-42DF4EDAAA84}" dt="2023-03-14T15:32:58.175" v="95"/>
        <pc:sldMkLst>
          <pc:docMk/>
          <pc:sldMk cId="938857977" sldId="279"/>
        </pc:sldMkLst>
      </pc:sldChg>
      <pc:sldChg chg="delSp replTag delTag delDesignElem">
        <pc:chgData name="Anoushka Brown" userId="8a98405f-eb0d-4dca-bd11-66bf49b82180" providerId="ADAL" clId="{0E726E69-E08E-460F-B372-42DF4EDAAA84}" dt="2023-03-14T15:31:47.708" v="52"/>
        <pc:sldMkLst>
          <pc:docMk/>
          <pc:sldMk cId="1891268619" sldId="280"/>
        </pc:sldMkLst>
        <pc:spChg chg="del">
          <ac:chgData name="Anoushka Brown" userId="8a98405f-eb0d-4dca-bd11-66bf49b82180" providerId="ADAL" clId="{0E726E69-E08E-460F-B372-42DF4EDAAA84}" dt="2023-03-14T15:31:09.161" v="7"/>
          <ac:spMkLst>
            <pc:docMk/>
            <pc:sldMk cId="1891268619" sldId="280"/>
            <ac:spMk id="81" creationId="{FC3D2873-2194-4FB0-BFBA-7E7EEB984862}"/>
          </ac:spMkLst>
        </pc:spChg>
        <pc:spChg chg="del">
          <ac:chgData name="Anoushka Brown" userId="8a98405f-eb0d-4dca-bd11-66bf49b82180" providerId="ADAL" clId="{0E726E69-E08E-460F-B372-42DF4EDAAA84}" dt="2023-03-14T15:31:09.161" v="7"/>
          <ac:spMkLst>
            <pc:docMk/>
            <pc:sldMk cId="1891268619" sldId="280"/>
            <ac:spMk id="83" creationId="{B228652A-FD81-4A3C-B164-2012BF4EEA56}"/>
          </ac:spMkLst>
        </pc:spChg>
        <pc:spChg chg="del">
          <ac:chgData name="Anoushka Brown" userId="8a98405f-eb0d-4dca-bd11-66bf49b82180" providerId="ADAL" clId="{0E726E69-E08E-460F-B372-42DF4EDAAA84}" dt="2023-03-14T15:31:09.161" v="7"/>
          <ac:spMkLst>
            <pc:docMk/>
            <pc:sldMk cId="1891268619" sldId="280"/>
            <ac:spMk id="85" creationId="{FE8F25D8-4980-4C67-9E0C-7BE94C9CBFE6}"/>
          </ac:spMkLst>
        </pc:spChg>
        <pc:spChg chg="del">
          <ac:chgData name="Anoushka Brown" userId="8a98405f-eb0d-4dca-bd11-66bf49b82180" providerId="ADAL" clId="{0E726E69-E08E-460F-B372-42DF4EDAAA84}" dt="2023-03-14T15:31:09.161" v="7"/>
          <ac:spMkLst>
            <pc:docMk/>
            <pc:sldMk cId="1891268619" sldId="280"/>
            <ac:spMk id="87" creationId="{1A214C69-1234-4E5D-91CD-BEA00204258E}"/>
          </ac:spMkLst>
        </pc:spChg>
        <pc:spChg chg="del">
          <ac:chgData name="Anoushka Brown" userId="8a98405f-eb0d-4dca-bd11-66bf49b82180" providerId="ADAL" clId="{0E726E69-E08E-460F-B372-42DF4EDAAA84}" dt="2023-03-14T15:31:09.161" v="7"/>
          <ac:spMkLst>
            <pc:docMk/>
            <pc:sldMk cId="1891268619" sldId="280"/>
            <ac:spMk id="89" creationId="{F86E49C8-40C0-4E80-BAC0-9A66298F1D1C}"/>
          </ac:spMkLst>
        </pc:spChg>
      </pc:sldChg>
      <pc:sldChg chg="replTag delTag">
        <pc:chgData name="Anoushka Brown" userId="8a98405f-eb0d-4dca-bd11-66bf49b82180" providerId="ADAL" clId="{0E726E69-E08E-460F-B372-42DF4EDAAA84}" dt="2023-03-14T15:32:54.825" v="93"/>
        <pc:sldMkLst>
          <pc:docMk/>
          <pc:sldMk cId="2061311956" sldId="287"/>
        </pc:sldMkLst>
      </pc:sldChg>
      <pc:sldChg chg="replTag delTag">
        <pc:chgData name="Anoushka Brown" userId="8a98405f-eb0d-4dca-bd11-66bf49b82180" providerId="ADAL" clId="{0E726E69-E08E-460F-B372-42DF4EDAAA84}" dt="2023-03-14T15:31:47.709" v="54"/>
        <pc:sldMkLst>
          <pc:docMk/>
          <pc:sldMk cId="397271962" sldId="288"/>
        </pc:sldMkLst>
      </pc:sldChg>
      <pc:sldChg chg="replTag delTag">
        <pc:chgData name="Anoushka Brown" userId="8a98405f-eb0d-4dca-bd11-66bf49b82180" providerId="ADAL" clId="{0E726E69-E08E-460F-B372-42DF4EDAAA84}" dt="2023-03-14T15:31:47.710" v="56"/>
        <pc:sldMkLst>
          <pc:docMk/>
          <pc:sldMk cId="2558875441" sldId="290"/>
        </pc:sldMkLst>
      </pc:sldChg>
      <pc:sldChg chg="replTag delTag">
        <pc:chgData name="Anoushka Brown" userId="8a98405f-eb0d-4dca-bd11-66bf49b82180" providerId="ADAL" clId="{0E726E69-E08E-460F-B372-42DF4EDAAA84}" dt="2023-03-14T15:32:02.871" v="72"/>
        <pc:sldMkLst>
          <pc:docMk/>
          <pc:sldMk cId="277283116" sldId="343"/>
        </pc:sldMkLst>
      </pc:sldChg>
      <pc:sldChg chg="replTag delTag">
        <pc:chgData name="Anoushka Brown" userId="8a98405f-eb0d-4dca-bd11-66bf49b82180" providerId="ADAL" clId="{0E726E69-E08E-460F-B372-42DF4EDAAA84}" dt="2023-03-14T15:31:47.713" v="62"/>
        <pc:sldMkLst>
          <pc:docMk/>
          <pc:sldMk cId="2263823353" sldId="344"/>
        </pc:sldMkLst>
      </pc:sldChg>
      <pc:sldChg chg="replTag delTag">
        <pc:chgData name="Anoushka Brown" userId="8a98405f-eb0d-4dca-bd11-66bf49b82180" providerId="ADAL" clId="{0E726E69-E08E-460F-B372-42DF4EDAAA84}" dt="2023-03-14T15:31:47.711" v="58"/>
        <pc:sldMkLst>
          <pc:docMk/>
          <pc:sldMk cId="174784742" sldId="345"/>
        </pc:sldMkLst>
      </pc:sldChg>
      <pc:sldChg chg="addSp delSp modSp mod replTag delTag">
        <pc:chgData name="Anoushka Brown" userId="8a98405f-eb0d-4dca-bd11-66bf49b82180" providerId="ADAL" clId="{0E726E69-E08E-460F-B372-42DF4EDAAA84}" dt="2023-03-14T15:32:35.105" v="87"/>
        <pc:sldMkLst>
          <pc:docMk/>
          <pc:sldMk cId="2824818638" sldId="346"/>
        </pc:sldMkLst>
        <pc:spChg chg="del">
          <ac:chgData name="Anoushka Brown" userId="8a98405f-eb0d-4dca-bd11-66bf49b82180" providerId="ADAL" clId="{0E726E69-E08E-460F-B372-42DF4EDAAA84}" dt="2023-03-14T15:32:33.580" v="86" actId="478"/>
          <ac:spMkLst>
            <pc:docMk/>
            <pc:sldMk cId="2824818638" sldId="346"/>
            <ac:spMk id="54" creationId="{E465EC63-F7A0-BE0A-6220-D5E10BBB713B}"/>
          </ac:spMkLst>
        </pc:spChg>
        <pc:picChg chg="add mod">
          <ac:chgData name="Anoushka Brown" userId="8a98405f-eb0d-4dca-bd11-66bf49b82180" providerId="ADAL" clId="{0E726E69-E08E-460F-B372-42DF4EDAAA84}" dt="2023-03-14T15:32:35.105" v="87"/>
          <ac:picMkLst>
            <pc:docMk/>
            <pc:sldMk cId="2824818638" sldId="346"/>
            <ac:picMk id="2" creationId="{BB39DA6A-71BA-9BBA-7AF5-5E4FEBE6049D}"/>
          </ac:picMkLst>
        </pc:picChg>
        <pc:picChg chg="mod">
          <ac:chgData name="Anoushka Brown" userId="8a98405f-eb0d-4dca-bd11-66bf49b82180" providerId="ADAL" clId="{0E726E69-E08E-460F-B372-42DF4EDAAA84}" dt="2023-03-14T15:32:29.964" v="85" actId="1076"/>
          <ac:picMkLst>
            <pc:docMk/>
            <pc:sldMk cId="2824818638" sldId="346"/>
            <ac:picMk id="53" creationId="{2DC451FD-9D02-043F-7C77-D728B4BB3AE6}"/>
          </ac:picMkLst>
        </pc:picChg>
      </pc:sldChg>
      <pc:sldChg chg="replTag delTag">
        <pc:chgData name="Anoushka Brown" userId="8a98405f-eb0d-4dca-bd11-66bf49b82180" providerId="ADAL" clId="{0E726E69-E08E-460F-B372-42DF4EDAAA84}" dt="2023-03-14T15:31:47.707" v="50"/>
        <pc:sldMkLst>
          <pc:docMk/>
          <pc:sldMk cId="1795434400" sldId="34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D79D9E2-35F8-4E10-8F0D-F9595D7B9564}" type="datetimeFigureOut">
              <a:rPr lang="en-GB" smtClean="0"/>
              <a:t>14/03/2023</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CD28115-C812-4050-AB05-F5089C053A00}" type="slidenum">
              <a:rPr lang="en-GB" smtClean="0"/>
              <a:t>‹#›</a:t>
            </a:fld>
            <a:endParaRPr lang="en-GB" dirty="0"/>
          </a:p>
        </p:txBody>
      </p:sp>
    </p:spTree>
    <p:extLst>
      <p:ext uri="{BB962C8B-B14F-4D97-AF65-F5344CB8AC3E}">
        <p14:creationId xmlns:p14="http://schemas.microsoft.com/office/powerpoint/2010/main" val="3762154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B02AFC-A7B7-437C-B6FD-FAF15EDBB050}" type="datetimeFigureOut">
              <a:rPr lang="en-GB" smtClean="0"/>
              <a:t>14/03/2023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0C0A9BB-3F26-4183-807E-3E1716F09805}" type="slidenum">
              <a:rPr lang="en-GB" smtClean="0"/>
              <a:t>‹#›</a:t>
            </a:fld>
            <a:endParaRPr lang="en-GB" dirty="0"/>
          </a:p>
        </p:txBody>
      </p:sp>
    </p:spTree>
    <p:extLst>
      <p:ext uri="{BB962C8B-B14F-4D97-AF65-F5344CB8AC3E}">
        <p14:creationId xmlns:p14="http://schemas.microsoft.com/office/powerpoint/2010/main" val="3445315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C0A9BB-3F26-4183-807E-3E1716F09805}" type="slidenum">
              <a:rPr lang="en-GB" smtClean="0"/>
              <a:t>1</a:t>
            </a:fld>
            <a:endParaRPr lang="en-GB" dirty="0"/>
          </a:p>
        </p:txBody>
      </p:sp>
    </p:spTree>
    <p:extLst>
      <p:ext uri="{BB962C8B-B14F-4D97-AF65-F5344CB8AC3E}">
        <p14:creationId xmlns:p14="http://schemas.microsoft.com/office/powerpoint/2010/main" val="2534617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Both of our new helicopters – Agusta Westland 169’s – have been specially designed to ensure all the teams we work with can give the best care to children in the air. </a:t>
            </a:r>
          </a:p>
          <a:p>
            <a:endParaRPr lang="en-US" dirty="0"/>
          </a:p>
          <a:p>
            <a:r>
              <a:rPr lang="en-US" dirty="0"/>
              <a:t>They have a top speed of 165 mph, as the crow</a:t>
            </a:r>
            <a:r>
              <a:rPr lang="en-US" baseline="0" dirty="0"/>
              <a:t> flies.</a:t>
            </a:r>
          </a:p>
          <a:p>
            <a:endParaRPr lang="en-US" baseline="0" dirty="0"/>
          </a:p>
          <a:p>
            <a:r>
              <a:rPr lang="en-US" baseline="0" dirty="0"/>
              <a:t>And each are equipped with a weather radar, which means the pilots can plan the journey avoiding any bad weather that may develop on </a:t>
            </a:r>
            <a:r>
              <a:rPr lang="en-GB" baseline="0" noProof="0" dirty="0"/>
              <a:t>route</a:t>
            </a:r>
            <a:r>
              <a:rPr lang="en-US" baseline="0" dirty="0"/>
              <a:t>. </a:t>
            </a:r>
          </a:p>
          <a:p>
            <a:endParaRPr lang="en-US"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Our helicopters are smoother and faster than road journeys, giving our patients the best chance of surviving.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C0A9BB-3F26-4183-807E-3E1716F09805}" type="slidenum">
              <a:rPr lang="en-GB" smtClean="0"/>
              <a:t>10</a:t>
            </a:fld>
            <a:endParaRPr lang="en-GB" dirty="0"/>
          </a:p>
        </p:txBody>
      </p:sp>
    </p:spTree>
    <p:extLst>
      <p:ext uri="{BB962C8B-B14F-4D97-AF65-F5344CB8AC3E}">
        <p14:creationId xmlns:p14="http://schemas.microsoft.com/office/powerpoint/2010/main" val="2086046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27434">
              <a:defRPr/>
            </a:pPr>
            <a:endParaRPr lang="en-US" baseline="0" dirty="0"/>
          </a:p>
          <a:p>
            <a:pPr defTabSz="1327434">
              <a:defRPr/>
            </a:pPr>
            <a:endParaRPr lang="en-US" baseline="0" dirty="0"/>
          </a:p>
        </p:txBody>
      </p:sp>
      <p:sp>
        <p:nvSpPr>
          <p:cNvPr id="4" name="Slide Number Placeholder 3"/>
          <p:cNvSpPr>
            <a:spLocks noGrp="1"/>
          </p:cNvSpPr>
          <p:nvPr>
            <p:ph type="sldNum" sz="quarter" idx="10"/>
          </p:nvPr>
        </p:nvSpPr>
        <p:spPr/>
        <p:txBody>
          <a:bodyPr/>
          <a:lstStyle/>
          <a:p>
            <a:fld id="{D1E3D15D-CC0F-4311-94F9-CA18274249BB}" type="slidenum">
              <a:rPr lang="en-GB" smtClean="0"/>
              <a:t>11</a:t>
            </a:fld>
            <a:endParaRPr lang="en-GB" dirty="0"/>
          </a:p>
        </p:txBody>
      </p:sp>
    </p:spTree>
    <p:extLst>
      <p:ext uri="{BB962C8B-B14F-4D97-AF65-F5344CB8AC3E}">
        <p14:creationId xmlns:p14="http://schemas.microsoft.com/office/powerpoint/2010/main" val="642850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 child would like to get involved, they will need to ask their grown-up to visit our website to complete the registration form : https://theairambulanceservice.org.uk/childrens-air-ambulance/the-crew/</a:t>
            </a:r>
          </a:p>
          <a:p>
            <a:endParaRPr lang="en-GB" dirty="0"/>
          </a:p>
        </p:txBody>
      </p:sp>
      <p:sp>
        <p:nvSpPr>
          <p:cNvPr id="4" name="Slide Number Placeholder 3"/>
          <p:cNvSpPr>
            <a:spLocks noGrp="1"/>
          </p:cNvSpPr>
          <p:nvPr>
            <p:ph type="sldNum" sz="quarter" idx="5"/>
          </p:nvPr>
        </p:nvSpPr>
        <p:spPr/>
        <p:txBody>
          <a:bodyPr/>
          <a:lstStyle/>
          <a:p>
            <a:fld id="{60C0A9BB-3F26-4183-807E-3E1716F09805}" type="slidenum">
              <a:rPr lang="en-GB" smtClean="0"/>
              <a:t>12</a:t>
            </a:fld>
            <a:endParaRPr lang="en-GB" dirty="0"/>
          </a:p>
        </p:txBody>
      </p:sp>
    </p:spTree>
    <p:extLst>
      <p:ext uri="{BB962C8B-B14F-4D97-AF65-F5344CB8AC3E}">
        <p14:creationId xmlns:p14="http://schemas.microsoft.com/office/powerpoint/2010/main" val="3109250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C0A9BB-3F26-4183-807E-3E1716F09805}" type="slidenum">
              <a:rPr lang="en-GB" smtClean="0"/>
              <a:t>13</a:t>
            </a:fld>
            <a:endParaRPr lang="en-GB" dirty="0"/>
          </a:p>
        </p:txBody>
      </p:sp>
    </p:spTree>
    <p:extLst>
      <p:ext uri="{BB962C8B-B14F-4D97-AF65-F5344CB8AC3E}">
        <p14:creationId xmlns:p14="http://schemas.microsoft.com/office/powerpoint/2010/main" val="3700897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a:t>
            </a:r>
            <a:r>
              <a:rPr lang="en-GB" baseline="0" dirty="0"/>
              <a:t> helicopters launching are only half of the story and to help keep then flying we need you to help us. Everything you do for us, from simply having me along to your meeting to tell you about the Children’s Air Ambulance is a great way to show support to making a small donation makes a huge difference to little ones we fly. You don’t always have to give money to support a charity, never underestimate the spreading the word about the children’s air ambulance or even to volunteering to fundraise. </a:t>
            </a:r>
            <a:endParaRPr lang="en-GB" dirty="0"/>
          </a:p>
          <a:p>
            <a:endParaRPr lang="en-GB" dirty="0"/>
          </a:p>
          <a:p>
            <a:r>
              <a:rPr lang="en-GB" dirty="0"/>
              <a:t>There</a:t>
            </a:r>
            <a:r>
              <a:rPr lang="en-GB" baseline="0" dirty="0"/>
              <a:t> are so many ways you can get involved and help to support the Children’s air ambulance so that they can continue to be there for patients in their greatest hour of need. </a:t>
            </a:r>
          </a:p>
          <a:p>
            <a:endParaRPr lang="en-GB" baseline="0" dirty="0"/>
          </a:p>
          <a:p>
            <a:r>
              <a:rPr lang="en-GB" b="1" u="sng" baseline="0" dirty="0"/>
              <a:t>Charity Partnerships</a:t>
            </a:r>
          </a:p>
          <a:p>
            <a:r>
              <a:rPr lang="en-GB" baseline="0" dirty="0"/>
              <a:t>You can nominate the Children’s Air Ambulance as a c</a:t>
            </a:r>
            <a:r>
              <a:rPr lang="en-GB" dirty="0"/>
              <a:t>harity of</a:t>
            </a:r>
            <a:r>
              <a:rPr lang="en-GB" baseline="0" dirty="0"/>
              <a:t> the year, helping to promote the work of both our charity, your group and the work that we do together to help people in the community and across the United Kingdom. </a:t>
            </a:r>
          </a:p>
          <a:p>
            <a:endParaRPr lang="en-GB" baseline="0" dirty="0"/>
          </a:p>
          <a:p>
            <a:r>
              <a:rPr lang="en-GB" sz="1200" b="1" u="sng" kern="1200" baseline="0" dirty="0">
                <a:solidFill>
                  <a:schemeClr val="tx1"/>
                </a:solidFill>
                <a:effectLst/>
                <a:latin typeface="+mn-lt"/>
                <a:ea typeface="+mn-ea"/>
                <a:cs typeface="+mn-cs"/>
              </a:rPr>
              <a:t>Fundraising events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Alternatively,</a:t>
            </a:r>
            <a:r>
              <a:rPr lang="en-GB" sz="1200" kern="1200" baseline="0" dirty="0">
                <a:solidFill>
                  <a:schemeClr val="tx1"/>
                </a:solidFill>
                <a:effectLst/>
                <a:latin typeface="+mn-lt"/>
                <a:ea typeface="+mn-ea"/>
                <a:cs typeface="+mn-cs"/>
              </a:rPr>
              <a:t> you could hold a fundraising event. Whether that’s a hosting a special fundraising lunch, bake sale, raffle or open garden. </a:t>
            </a:r>
          </a:p>
          <a:p>
            <a:endParaRPr lang="en-GB" sz="1200" kern="1200" baseline="0" dirty="0">
              <a:solidFill>
                <a:schemeClr val="tx1"/>
              </a:solidFill>
              <a:effectLst/>
              <a:latin typeface="+mn-lt"/>
              <a:ea typeface="+mn-ea"/>
              <a:cs typeface="+mn-cs"/>
            </a:endParaRPr>
          </a:p>
          <a:p>
            <a:r>
              <a:rPr lang="en-GB" b="1" u="sng" baseline="0" dirty="0"/>
              <a:t>Volunteering – one for the grown-ups</a:t>
            </a:r>
          </a:p>
          <a:p>
            <a:r>
              <a:rPr lang="en-GB" baseline="0" dirty="0"/>
              <a:t>If you have some time to spare, you could help make a difference. Why not donate your time, and volunteer with us. We have lots of exciting volunteering opportunities coming up in 2023.</a:t>
            </a:r>
          </a:p>
          <a:p>
            <a:br>
              <a:rPr lang="en-GB" b="0" u="none" baseline="0" dirty="0"/>
            </a:br>
            <a:r>
              <a:rPr lang="en-GB" b="1" u="sng" baseline="0" dirty="0"/>
              <a:t>Data Wiping</a:t>
            </a:r>
          </a:p>
          <a:p>
            <a:r>
              <a:rPr lang="en-GB" b="0" u="none" baseline="0" dirty="0"/>
              <a:t>We now have the ability to take laptops/computers and securely wipe them and then sell them on to raise funds for the charity.  This data wiping service is offered for free.</a:t>
            </a:r>
          </a:p>
          <a:p>
            <a:endParaRPr lang="en-GB" b="0" u="none" baseline="0" dirty="0"/>
          </a:p>
          <a:p>
            <a:r>
              <a:rPr lang="en-GB" b="1" u="sng" baseline="0" dirty="0"/>
              <a:t>Donations</a:t>
            </a:r>
          </a:p>
          <a:p>
            <a:r>
              <a:rPr lang="en-GB" b="0" u="none" baseline="0" dirty="0"/>
              <a:t>Either monetary or unwanted goods.  Monetary donations can be made online.  Unwanted items can be dropped off at any of our retail stores.  We even offer free furniture or large items collection in some areas.  You can find out where your closest store is, or how to donate online via our web page.</a:t>
            </a:r>
          </a:p>
          <a:p>
            <a:endParaRPr lang="en-GB" baseline="0" dirty="0"/>
          </a:p>
          <a:p>
            <a:r>
              <a:rPr lang="en-GB" b="1" u="sng" baseline="0" dirty="0"/>
              <a:t>Recycling</a:t>
            </a:r>
          </a:p>
          <a:p>
            <a:r>
              <a:rPr lang="en-GB" baseline="0" dirty="0"/>
              <a:t>You can also choose to recycle your unwanted items. W</a:t>
            </a:r>
            <a:r>
              <a:rPr lang="en-GB" sz="1200" kern="1200" baseline="0" dirty="0">
                <a:solidFill>
                  <a:schemeClr val="tx1"/>
                </a:solidFill>
                <a:effectLst/>
                <a:latin typeface="+mn-lt"/>
                <a:ea typeface="+mn-ea"/>
                <a:cs typeface="+mn-cs"/>
              </a:rPr>
              <a:t>e have over </a:t>
            </a:r>
            <a:r>
              <a:rPr lang="en-GB" sz="1200" b="1" kern="1200" baseline="0" dirty="0">
                <a:solidFill>
                  <a:schemeClr val="tx1"/>
                </a:solidFill>
                <a:effectLst/>
                <a:latin typeface="+mn-lt"/>
                <a:ea typeface="+mn-ea"/>
                <a:cs typeface="+mn-cs"/>
              </a:rPr>
              <a:t>700 recycling bins </a:t>
            </a:r>
            <a:r>
              <a:rPr lang="en-GB" sz="1200" kern="1200" baseline="0" dirty="0">
                <a:solidFill>
                  <a:schemeClr val="tx1"/>
                </a:solidFill>
                <a:effectLst/>
                <a:latin typeface="+mn-lt"/>
                <a:ea typeface="+mn-ea"/>
                <a:cs typeface="+mn-cs"/>
              </a:rPr>
              <a:t>placed throughout the country and your old clothes could make a huge difference. To find your nearest recycling bank, visit the website, or give us a call.</a:t>
            </a:r>
          </a:p>
          <a:p>
            <a:endParaRPr lang="en-GB" sz="1200" kern="1200" baseline="0" dirty="0">
              <a:solidFill>
                <a:schemeClr val="tx1"/>
              </a:solidFill>
              <a:effectLst/>
              <a:latin typeface="+mn-lt"/>
              <a:ea typeface="+mn-ea"/>
              <a:cs typeface="+mn-cs"/>
            </a:endParaRPr>
          </a:p>
          <a:p>
            <a:r>
              <a:rPr lang="en-GB" sz="1200" b="1" u="sng" kern="1200" baseline="0" dirty="0">
                <a:solidFill>
                  <a:schemeClr val="tx1"/>
                </a:solidFill>
                <a:effectLst/>
                <a:latin typeface="+mn-lt"/>
                <a:ea typeface="+mn-ea"/>
                <a:cs typeface="+mn-cs"/>
              </a:rPr>
              <a:t>Shop with Us</a:t>
            </a:r>
          </a:p>
          <a:p>
            <a:r>
              <a:rPr lang="en-GB" sz="1200" b="0" u="none" kern="1200" baseline="0" dirty="0">
                <a:solidFill>
                  <a:schemeClr val="tx1"/>
                </a:solidFill>
                <a:effectLst/>
                <a:latin typeface="+mn-lt"/>
                <a:ea typeface="+mn-ea"/>
                <a:cs typeface="+mn-cs"/>
              </a:rPr>
              <a:t>Shop until you drop and help raise funds to keep our service flying. We have over 60 stores across the UK selling new and preloved items, with plans to open even more. You can also buy online through our Amazon and </a:t>
            </a:r>
            <a:r>
              <a:rPr lang="en-GB" sz="1200" b="0" u="none" kern="1200" baseline="0" dirty="0" err="1">
                <a:solidFill>
                  <a:schemeClr val="tx1"/>
                </a:solidFill>
                <a:effectLst/>
                <a:latin typeface="+mn-lt"/>
                <a:ea typeface="+mn-ea"/>
                <a:cs typeface="+mn-cs"/>
              </a:rPr>
              <a:t>Ebay</a:t>
            </a:r>
            <a:r>
              <a:rPr lang="en-GB" sz="1200" b="0" u="none" kern="1200" baseline="0" dirty="0">
                <a:solidFill>
                  <a:schemeClr val="tx1"/>
                </a:solidFill>
                <a:effectLst/>
                <a:latin typeface="+mn-lt"/>
                <a:ea typeface="+mn-ea"/>
                <a:cs typeface="+mn-cs"/>
              </a:rPr>
              <a:t> shops.  Visit our website to find your nearest store.   Visit the Landing Pad Cafe in one of our ‘Hanger’ super stores, where your brew fuels our crew!</a:t>
            </a:r>
          </a:p>
          <a:p>
            <a:endParaRPr lang="en-GB" sz="1200" b="0" u="none" kern="1200" baseline="0" dirty="0">
              <a:solidFill>
                <a:schemeClr val="tx1"/>
              </a:solidFill>
              <a:effectLst/>
              <a:latin typeface="+mn-lt"/>
              <a:ea typeface="+mn-ea"/>
              <a:cs typeface="+mn-cs"/>
            </a:endParaRPr>
          </a:p>
          <a:p>
            <a:r>
              <a:rPr lang="en-GB" b="1" u="sng" dirty="0"/>
              <a:t>Gift Aid</a:t>
            </a:r>
          </a:p>
          <a:p>
            <a:r>
              <a:rPr lang="en-GB" b="0" i="0" dirty="0">
                <a:solidFill>
                  <a:srgbClr val="4D5156"/>
                </a:solidFill>
                <a:effectLst/>
                <a:latin typeface="arial" panose="020B0604020202020204" pitchFamily="34" charset="0"/>
              </a:rPr>
              <a:t>Donating through </a:t>
            </a:r>
            <a:r>
              <a:rPr lang="en-GB" b="1" i="0" dirty="0">
                <a:solidFill>
                  <a:srgbClr val="5F6368"/>
                </a:solidFill>
                <a:effectLst/>
                <a:latin typeface="arial" panose="020B0604020202020204" pitchFamily="34" charset="0"/>
              </a:rPr>
              <a:t>Gift Aid</a:t>
            </a:r>
            <a:r>
              <a:rPr lang="en-GB" b="0" i="0" dirty="0">
                <a:solidFill>
                  <a:srgbClr val="4D5156"/>
                </a:solidFill>
                <a:effectLst/>
                <a:latin typeface="arial" panose="020B0604020202020204" pitchFamily="34" charset="0"/>
              </a:rPr>
              <a:t> means charities can claim an extra 25p for every £1 you give.  This also applies to pre-loved items donated in our stores. If you have grown-ups sponsoring you, ask them to gift-aid it.   </a:t>
            </a:r>
          </a:p>
          <a:p>
            <a:endParaRPr lang="en-GB" b="0" i="0" dirty="0">
              <a:solidFill>
                <a:srgbClr val="4D5156"/>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2D9A8C12-B3D4-40EE-AE30-883C1E1219F6}" type="slidenum">
              <a:rPr lang="en-GB" smtClean="0"/>
              <a:t>14</a:t>
            </a:fld>
            <a:endParaRPr lang="en-GB"/>
          </a:p>
        </p:txBody>
      </p:sp>
    </p:spTree>
    <p:extLst>
      <p:ext uri="{BB962C8B-B14F-4D97-AF65-F5344CB8AC3E}">
        <p14:creationId xmlns:p14="http://schemas.microsoft.com/office/powerpoint/2010/main" val="2355933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 wish to get in touch with us, give us a call or email. If you would like to keep up to date with the charity news from missions to fundraising activities, follow our socials or visit our website.</a:t>
            </a:r>
          </a:p>
          <a:p>
            <a:endParaRPr lang="en-GB" dirty="0"/>
          </a:p>
        </p:txBody>
      </p:sp>
      <p:sp>
        <p:nvSpPr>
          <p:cNvPr id="4" name="Slide Number Placeholder 3"/>
          <p:cNvSpPr>
            <a:spLocks noGrp="1"/>
          </p:cNvSpPr>
          <p:nvPr>
            <p:ph type="sldNum" sz="quarter" idx="5"/>
          </p:nvPr>
        </p:nvSpPr>
        <p:spPr/>
        <p:txBody>
          <a:bodyPr/>
          <a:lstStyle/>
          <a:p>
            <a:fld id="{2D9A8C12-B3D4-40EE-AE30-883C1E1219F6}" type="slidenum">
              <a:rPr lang="en-GB" smtClean="0"/>
              <a:t>15</a:t>
            </a:fld>
            <a:endParaRPr lang="en-GB"/>
          </a:p>
        </p:txBody>
      </p:sp>
    </p:spTree>
    <p:extLst>
      <p:ext uri="{BB962C8B-B14F-4D97-AF65-F5344CB8AC3E}">
        <p14:creationId xmlns:p14="http://schemas.microsoft.com/office/powerpoint/2010/main" val="454010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Children’s Air Ambulance is a National</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inter-hospital transfer service for critically ill babies and children.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service began as there was a need to get babies and children to the specialist care they needed,</a:t>
            </a:r>
            <a:r>
              <a:rPr lang="en-GB" sz="1200" kern="1200" baseline="0" dirty="0">
                <a:solidFill>
                  <a:schemeClr val="tx1"/>
                </a:solidFill>
                <a:effectLst/>
                <a:latin typeface="+mn-lt"/>
                <a:ea typeface="+mn-ea"/>
                <a:cs typeface="+mn-cs"/>
              </a:rPr>
              <a:t> fast.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the first and only dedicated</a:t>
            </a:r>
            <a:r>
              <a:rPr lang="en-GB" sz="1200" kern="1200" baseline="0" dirty="0">
                <a:solidFill>
                  <a:schemeClr val="tx1"/>
                </a:solidFill>
                <a:effectLst/>
                <a:latin typeface="+mn-lt"/>
                <a:ea typeface="+mn-ea"/>
                <a:cs typeface="+mn-cs"/>
              </a:rPr>
              <a:t> paediatric helicopter emergency transfer service in this country.  </a:t>
            </a:r>
            <a:endParaRPr lang="en-GB" dirty="0"/>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children that we fly are often in </a:t>
            </a:r>
            <a:r>
              <a:rPr lang="en-GB" sz="1200" b="0" kern="1200" dirty="0">
                <a:solidFill>
                  <a:schemeClr val="tx1"/>
                </a:solidFill>
                <a:effectLst/>
                <a:latin typeface="+mn-lt"/>
                <a:ea typeface="+mn-ea"/>
                <a:cs typeface="+mn-cs"/>
              </a:rPr>
              <a:t>a life or death situation</a:t>
            </a:r>
            <a:r>
              <a:rPr lang="en-GB" sz="1200" kern="1200" dirty="0">
                <a:solidFill>
                  <a:schemeClr val="tx1"/>
                </a:solidFill>
                <a:effectLst/>
                <a:latin typeface="+mn-lt"/>
                <a:ea typeface="+mn-ea"/>
                <a:cs typeface="+mn-cs"/>
              </a:rPr>
              <a:t>, with illnesses that can’t be treated in a local hospitals because they don’t have the specialist knowledge and equipment.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bespoke, specialist equipment on board provides a flying intensive care unit</a:t>
            </a:r>
            <a:r>
              <a:rPr lang="en-US" sz="1200" kern="1200" baseline="0" dirty="0">
                <a:solidFill>
                  <a:schemeClr val="tx1"/>
                </a:solidFill>
                <a:effectLst/>
                <a:latin typeface="+mn-lt"/>
                <a:ea typeface="+mn-ea"/>
                <a:cs typeface="+mn-cs"/>
              </a:rPr>
              <a:t> for our patients and a little later in this presentation, I’ll show you some images of the inside of the helicopter to help bring it to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We work alongside </a:t>
            </a:r>
            <a:r>
              <a:rPr lang="en-US" dirty="0"/>
              <a:t>eleven </a:t>
            </a:r>
            <a:r>
              <a:rPr lang="en-US" sz="1200" kern="1200" baseline="0" dirty="0">
                <a:solidFill>
                  <a:schemeClr val="tx1"/>
                </a:solidFill>
                <a:effectLst/>
                <a:latin typeface="+mn-lt"/>
                <a:ea typeface="+mn-ea"/>
                <a:cs typeface="+mn-cs"/>
              </a:rPr>
              <a:t>clinical partners across the UK, as you can see on the map. These highly skilled teams,</a:t>
            </a:r>
            <a:r>
              <a:rPr lang="en-GB" sz="1200" kern="1200" dirty="0">
                <a:solidFill>
                  <a:schemeClr val="tx1"/>
                </a:solidFill>
                <a:effectLst/>
                <a:latin typeface="+mn-lt"/>
                <a:ea typeface="+mn-ea"/>
                <a:cs typeface="+mn-cs"/>
              </a:rPr>
              <a:t> called retrieval teams, are employed by the NHS and work with us to manage the end to end transfer of our patients.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every mission, we not only carry a doctor and nurse, but due to the complexity of the jobs and the length of time involved in the jobs – we fly with two pilots.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Sometimes, the patient is so poorly that it’s just too risky to move them.  In this case, the helicopter will fly the specialist teams to the child to ensure they are given the best possible chance of survival.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C0A9BB-3F26-4183-807E-3E1716F09805}" type="slidenum">
              <a:rPr lang="en-GB" smtClean="0"/>
              <a:t>2</a:t>
            </a:fld>
            <a:endParaRPr lang="en-GB" dirty="0"/>
          </a:p>
        </p:txBody>
      </p:sp>
    </p:spTree>
    <p:extLst>
      <p:ext uri="{BB962C8B-B14F-4D97-AF65-F5344CB8AC3E}">
        <p14:creationId xmlns:p14="http://schemas.microsoft.com/office/powerpoint/2010/main" val="3481710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0C0A9BB-3F26-4183-807E-3E1716F09805}" type="slidenum">
              <a:rPr lang="en-GB" smtClean="0"/>
              <a:t>3</a:t>
            </a:fld>
            <a:endParaRPr lang="en-GB" dirty="0"/>
          </a:p>
        </p:txBody>
      </p:sp>
      <p:sp>
        <p:nvSpPr>
          <p:cNvPr id="6" name="Notes Placeholder 5">
            <a:extLst>
              <a:ext uri="{FF2B5EF4-FFF2-40B4-BE49-F238E27FC236}">
                <a16:creationId xmlns:a16="http://schemas.microsoft.com/office/drawing/2014/main" id="{D2199969-2000-BF12-EE68-3B65577D6D3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03651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Both of our new helicopters – Agusta Westland 169’s – have been specially designed to ensure all the teams we work with can give the best care to children in the air. </a:t>
            </a:r>
          </a:p>
          <a:p>
            <a:endParaRPr lang="en-US" dirty="0"/>
          </a:p>
          <a:p>
            <a:r>
              <a:rPr lang="en-US" dirty="0"/>
              <a:t>They have a top speed of 165 mph, as the crow</a:t>
            </a:r>
            <a:r>
              <a:rPr lang="en-US" baseline="0" dirty="0"/>
              <a:t> flies.</a:t>
            </a:r>
          </a:p>
          <a:p>
            <a:endParaRPr lang="en-US" baseline="0" dirty="0"/>
          </a:p>
          <a:p>
            <a:r>
              <a:rPr lang="en-US" baseline="0" dirty="0"/>
              <a:t>And each are equipped with a weather radar, which means the pilots can plan the journey avoiding any bad weather that may develop on </a:t>
            </a:r>
            <a:r>
              <a:rPr lang="en-GB" baseline="0" noProof="0" dirty="0"/>
              <a:t>route</a:t>
            </a:r>
            <a:r>
              <a:rPr lang="en-US" baseline="0" dirty="0"/>
              <a:t>. </a:t>
            </a:r>
          </a:p>
          <a:p>
            <a:endParaRPr lang="en-US"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Our helicopters are smoother and faster than road journeys, giving our patients the best chance of surviving.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C0A9BB-3F26-4183-807E-3E1716F09805}" type="slidenum">
              <a:rPr lang="en-GB" smtClean="0"/>
              <a:t>4</a:t>
            </a:fld>
            <a:endParaRPr lang="en-GB" dirty="0"/>
          </a:p>
        </p:txBody>
      </p:sp>
    </p:spTree>
    <p:extLst>
      <p:ext uri="{BB962C8B-B14F-4D97-AF65-F5344CB8AC3E}">
        <p14:creationId xmlns:p14="http://schemas.microsoft.com/office/powerpoint/2010/main" val="967923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previously,</a:t>
            </a:r>
            <a:r>
              <a:rPr lang="en-US" baseline="0" dirty="0"/>
              <a:t> the interior of the helicopter has been designed to suit the needs of the child and crew.  The stretcher is placed in the </a:t>
            </a:r>
            <a:r>
              <a:rPr lang="en-GB" baseline="0" noProof="0" dirty="0"/>
              <a:t>centre</a:t>
            </a:r>
            <a:r>
              <a:rPr lang="en-US" baseline="0" dirty="0"/>
              <a:t> of the aircraft, which gives our clinical partners more mobility so they can focus on caring for the patient.</a:t>
            </a:r>
          </a:p>
          <a:p>
            <a:endParaRPr lang="en-US" baseline="0" dirty="0"/>
          </a:p>
          <a:p>
            <a:r>
              <a:rPr lang="en-US" baseline="0" dirty="0"/>
              <a:t>Working with our clinical partner teams, we also created a specialist stretcher and baby pod.  It has been designed for us to be able to load babies and children on to our aircraft easily and it also integrates with a specialist fluid and oxygen system, meaning we can deliver vital fluids and air for our little patients.  We truly are an intensive care unit in the air.</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What’s also great about this aircraft is that a parent can now fly with their child which, as I’m sure you can imagine, is a huge relief for them.  Our previous helicopter didn’t have space to take parents on board.  </a:t>
            </a:r>
          </a:p>
          <a:p>
            <a:endParaRPr lang="en-GB" dirty="0"/>
          </a:p>
        </p:txBody>
      </p:sp>
      <p:sp>
        <p:nvSpPr>
          <p:cNvPr id="4" name="Slide Number Placeholder 3"/>
          <p:cNvSpPr>
            <a:spLocks noGrp="1"/>
          </p:cNvSpPr>
          <p:nvPr>
            <p:ph type="sldNum" sz="quarter" idx="10"/>
          </p:nvPr>
        </p:nvSpPr>
        <p:spPr/>
        <p:txBody>
          <a:bodyPr/>
          <a:lstStyle/>
          <a:p>
            <a:fld id="{60C0A9BB-3F26-4183-807E-3E1716F09805}" type="slidenum">
              <a:rPr lang="en-GB" smtClean="0"/>
              <a:t>5</a:t>
            </a:fld>
            <a:endParaRPr lang="en-GB" dirty="0"/>
          </a:p>
        </p:txBody>
      </p:sp>
    </p:spTree>
    <p:extLst>
      <p:ext uri="{BB962C8B-B14F-4D97-AF65-F5344CB8AC3E}">
        <p14:creationId xmlns:p14="http://schemas.microsoft.com/office/powerpoint/2010/main" val="68533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England’s first and only incubator on a helicopter to assist specialist NSH transport teams during lifesaving flights.  All of these Neonatal Transport Systems have been designed with input from leading neonatal transfer clinicians to ensure they are able to provide outstanding care in the air. </a:t>
            </a:r>
          </a:p>
        </p:txBody>
      </p:sp>
      <p:sp>
        <p:nvSpPr>
          <p:cNvPr id="4" name="Slide Number Placeholder 3"/>
          <p:cNvSpPr>
            <a:spLocks noGrp="1"/>
          </p:cNvSpPr>
          <p:nvPr>
            <p:ph type="sldNum" sz="quarter" idx="10"/>
          </p:nvPr>
        </p:nvSpPr>
        <p:spPr/>
        <p:txBody>
          <a:bodyPr/>
          <a:lstStyle/>
          <a:p>
            <a:fld id="{60C0A9BB-3F26-4183-807E-3E1716F09805}" type="slidenum">
              <a:rPr lang="en-GB" smtClean="0"/>
              <a:t>6</a:t>
            </a:fld>
            <a:endParaRPr lang="en-GB" dirty="0"/>
          </a:p>
        </p:txBody>
      </p:sp>
    </p:spTree>
    <p:extLst>
      <p:ext uri="{BB962C8B-B14F-4D97-AF65-F5344CB8AC3E}">
        <p14:creationId xmlns:p14="http://schemas.microsoft.com/office/powerpoint/2010/main" val="30587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C0A9BB-3F26-4183-807E-3E1716F09805}" type="slidenum">
              <a:rPr lang="en-GB" smtClean="0"/>
              <a:t>7</a:t>
            </a:fld>
            <a:endParaRPr lang="en-GB" dirty="0"/>
          </a:p>
        </p:txBody>
      </p:sp>
    </p:spTree>
    <p:extLst>
      <p:ext uri="{BB962C8B-B14F-4D97-AF65-F5344CB8AC3E}">
        <p14:creationId xmlns:p14="http://schemas.microsoft.com/office/powerpoint/2010/main" val="12888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Both of our new helicopters – Agusta Westland 169’s – have been specially designed to ensure all the teams we work with can give the best care to children in the air. </a:t>
            </a:r>
          </a:p>
          <a:p>
            <a:endParaRPr lang="en-US" dirty="0"/>
          </a:p>
          <a:p>
            <a:r>
              <a:rPr lang="en-US" dirty="0"/>
              <a:t>They have a top speed of 165 mph, as the crow</a:t>
            </a:r>
            <a:r>
              <a:rPr lang="en-US" baseline="0" dirty="0"/>
              <a:t> flies.</a:t>
            </a:r>
          </a:p>
          <a:p>
            <a:endParaRPr lang="en-US" baseline="0" dirty="0"/>
          </a:p>
          <a:p>
            <a:r>
              <a:rPr lang="en-US" baseline="0" dirty="0"/>
              <a:t>And each are equipped with a weather radar, which means the pilots can plan the journey avoiding any bad weather that may develop on </a:t>
            </a:r>
            <a:r>
              <a:rPr lang="en-GB" baseline="0" noProof="0" dirty="0"/>
              <a:t>route</a:t>
            </a:r>
            <a:r>
              <a:rPr lang="en-US" baseline="0" dirty="0"/>
              <a:t>. </a:t>
            </a:r>
          </a:p>
          <a:p>
            <a:endParaRPr lang="en-US"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Our helicopters are smoother and faster than road journeys, giving our patients the best chance of surviving.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C0A9BB-3F26-4183-807E-3E1716F09805}" type="slidenum">
              <a:rPr lang="en-GB" smtClean="0"/>
              <a:t>8</a:t>
            </a:fld>
            <a:endParaRPr lang="en-GB" dirty="0"/>
          </a:p>
        </p:txBody>
      </p:sp>
    </p:spTree>
    <p:extLst>
      <p:ext uri="{BB962C8B-B14F-4D97-AF65-F5344CB8AC3E}">
        <p14:creationId xmlns:p14="http://schemas.microsoft.com/office/powerpoint/2010/main" val="2501616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Both of our new helicopters – Agusta Westland 169’s – have been specially designed to ensure all the teams we work with can give the best care to children in the air. </a:t>
            </a:r>
          </a:p>
          <a:p>
            <a:endParaRPr lang="en-US" dirty="0"/>
          </a:p>
          <a:p>
            <a:r>
              <a:rPr lang="en-US" dirty="0"/>
              <a:t>They have a top speed of 165 mph, as the crow</a:t>
            </a:r>
            <a:r>
              <a:rPr lang="en-US" baseline="0" dirty="0"/>
              <a:t> flies.</a:t>
            </a:r>
          </a:p>
          <a:p>
            <a:endParaRPr lang="en-US" baseline="0" dirty="0"/>
          </a:p>
          <a:p>
            <a:r>
              <a:rPr lang="en-US" baseline="0" dirty="0"/>
              <a:t>And each are equipped with a weather radar, which means the pilots can plan the journey avoiding any bad weather that may develop on </a:t>
            </a:r>
            <a:r>
              <a:rPr lang="en-GB" baseline="0" noProof="0" dirty="0"/>
              <a:t>route</a:t>
            </a:r>
            <a:r>
              <a:rPr lang="en-US" baseline="0" dirty="0"/>
              <a:t>. </a:t>
            </a:r>
          </a:p>
          <a:p>
            <a:endParaRPr lang="en-US"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Our helicopters are smoother and faster than road journeys, giving our patients the best chance of surviving.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C0A9BB-3F26-4183-807E-3E1716F09805}" type="slidenum">
              <a:rPr lang="en-GB" smtClean="0"/>
              <a:t>9</a:t>
            </a:fld>
            <a:endParaRPr lang="en-GB" dirty="0"/>
          </a:p>
        </p:txBody>
      </p:sp>
    </p:spTree>
    <p:extLst>
      <p:ext uri="{BB962C8B-B14F-4D97-AF65-F5344CB8AC3E}">
        <p14:creationId xmlns:p14="http://schemas.microsoft.com/office/powerpoint/2010/main" val="3968625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08CC2A-3500-4149-A9EA-57F747D144F8}" type="datetimeFigureOut">
              <a:rPr lang="en-GB" smtClean="0"/>
              <a:t>14/03/2023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DC84D3D-56B9-4E1E-8E28-45A94B02FE95}" type="slidenum">
              <a:rPr lang="en-GB" smtClean="0"/>
              <a:t>‹#›</a:t>
            </a:fld>
            <a:endParaRPr lang="en-GB" dirty="0"/>
          </a:p>
        </p:txBody>
      </p:sp>
    </p:spTree>
    <p:extLst>
      <p:ext uri="{BB962C8B-B14F-4D97-AF65-F5344CB8AC3E}">
        <p14:creationId xmlns:p14="http://schemas.microsoft.com/office/powerpoint/2010/main" val="340216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08CC2A-3500-4149-A9EA-57F747D144F8}" type="datetimeFigureOut">
              <a:rPr lang="en-GB" smtClean="0"/>
              <a:t>14/03/2023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DC84D3D-56B9-4E1E-8E28-45A94B02FE95}" type="slidenum">
              <a:rPr lang="en-GB" smtClean="0"/>
              <a:t>‹#›</a:t>
            </a:fld>
            <a:endParaRPr lang="en-GB" dirty="0"/>
          </a:p>
        </p:txBody>
      </p:sp>
    </p:spTree>
    <p:extLst>
      <p:ext uri="{BB962C8B-B14F-4D97-AF65-F5344CB8AC3E}">
        <p14:creationId xmlns:p14="http://schemas.microsoft.com/office/powerpoint/2010/main" val="224167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08CC2A-3500-4149-A9EA-57F747D144F8}" type="datetimeFigureOut">
              <a:rPr lang="en-GB" smtClean="0"/>
              <a:t>14/03/2023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DC84D3D-56B9-4E1E-8E28-45A94B02FE95}" type="slidenum">
              <a:rPr lang="en-GB" smtClean="0"/>
              <a:t>‹#›</a:t>
            </a:fld>
            <a:endParaRPr lang="en-GB" dirty="0"/>
          </a:p>
        </p:txBody>
      </p:sp>
    </p:spTree>
    <p:extLst>
      <p:ext uri="{BB962C8B-B14F-4D97-AF65-F5344CB8AC3E}">
        <p14:creationId xmlns:p14="http://schemas.microsoft.com/office/powerpoint/2010/main" val="961213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27480" y="159512"/>
            <a:ext cx="10515600" cy="1325563"/>
          </a:xfrm>
        </p:spPr>
        <p:txBody>
          <a:bodyPr>
            <a:noAutofit/>
          </a:bodyPr>
          <a:lstStyle>
            <a:lvl1pPr>
              <a:defRPr sz="4800" b="0">
                <a:solidFill>
                  <a:srgbClr val="FFCD05"/>
                </a:solidFill>
                <a:latin typeface="Arial Rounded MT Bold" panose="020F0704030504030204" pitchFamily="34" charset="0"/>
              </a:defRPr>
            </a:lvl1pPr>
          </a:lstStyle>
          <a:p>
            <a:r>
              <a:rPr lang="en-US" dirty="0"/>
              <a:t>Titles</a:t>
            </a:r>
          </a:p>
        </p:txBody>
      </p:sp>
      <p:sp>
        <p:nvSpPr>
          <p:cNvPr id="6" name="Content Placeholder 2"/>
          <p:cNvSpPr>
            <a:spLocks noGrp="1"/>
          </p:cNvSpPr>
          <p:nvPr>
            <p:ph idx="1" hasCustomPrompt="1"/>
          </p:nvPr>
        </p:nvSpPr>
        <p:spPr>
          <a:xfrm>
            <a:off x="527481" y="1535346"/>
            <a:ext cx="5017545" cy="4076845"/>
          </a:xfrm>
        </p:spPr>
        <p:txBody>
          <a:bodyPr/>
          <a:lstStyle/>
          <a:p>
            <a:pPr lvl="0"/>
            <a:r>
              <a:rPr lang="en-US" dirty="0"/>
              <a:t>Master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0" hasCustomPrompt="1"/>
          </p:nvPr>
        </p:nvSpPr>
        <p:spPr>
          <a:xfrm>
            <a:off x="6022701" y="1535346"/>
            <a:ext cx="5017545" cy="4076845"/>
          </a:xfrm>
        </p:spPr>
        <p:txBody>
          <a:bodyPr/>
          <a:lstStyle/>
          <a:p>
            <a:pPr lvl="0"/>
            <a:r>
              <a:rPr lang="en-US" dirty="0"/>
              <a:t>Master list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
            <a:lum bright="-40000" contrast="-40000"/>
          </a:blip>
          <a:srcRect r="8871"/>
          <a:stretch/>
        </p:blipFill>
        <p:spPr>
          <a:xfrm>
            <a:off x="7027301" y="6525796"/>
            <a:ext cx="4975787" cy="484605"/>
          </a:xfrm>
          <a:prstGeom prst="rect">
            <a:avLst/>
          </a:prstGeom>
        </p:spPr>
      </p:pic>
      <p:sp>
        <p:nvSpPr>
          <p:cNvPr id="10" name="TextBox 9"/>
          <p:cNvSpPr txBox="1"/>
          <p:nvPr userDrawn="1"/>
        </p:nvSpPr>
        <p:spPr>
          <a:xfrm rot="16200000">
            <a:off x="8362340" y="2793326"/>
            <a:ext cx="6509981" cy="923330"/>
          </a:xfrm>
          <a:prstGeom prst="rect">
            <a:avLst/>
          </a:prstGeom>
          <a:noFill/>
        </p:spPr>
        <p:txBody>
          <a:bodyPr wrap="square" rtlCol="0">
            <a:spAutoFit/>
          </a:bodyPr>
          <a:lstStyle/>
          <a:p>
            <a:r>
              <a:rPr lang="en-GB" sz="5400" b="0" dirty="0">
                <a:solidFill>
                  <a:srgbClr val="84BD00"/>
                </a:solidFill>
                <a:latin typeface="Arial Rounded MT Bold" panose="020F0704030504030204" pitchFamily="34" charset="0"/>
              </a:rPr>
              <a:t>Keeping hope alive</a:t>
            </a:r>
          </a:p>
        </p:txBody>
      </p:sp>
    </p:spTree>
    <p:extLst>
      <p:ext uri="{BB962C8B-B14F-4D97-AF65-F5344CB8AC3E}">
        <p14:creationId xmlns:p14="http://schemas.microsoft.com/office/powerpoint/2010/main" val="213586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08CC2A-3500-4149-A9EA-57F747D144F8}" type="datetimeFigureOut">
              <a:rPr lang="en-GB" smtClean="0"/>
              <a:t>14/03/2023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DC84D3D-56B9-4E1E-8E28-45A94B02FE95}" type="slidenum">
              <a:rPr lang="en-GB" smtClean="0"/>
              <a:t>‹#›</a:t>
            </a:fld>
            <a:endParaRPr lang="en-GB" dirty="0"/>
          </a:p>
        </p:txBody>
      </p:sp>
    </p:spTree>
    <p:extLst>
      <p:ext uri="{BB962C8B-B14F-4D97-AF65-F5344CB8AC3E}">
        <p14:creationId xmlns:p14="http://schemas.microsoft.com/office/powerpoint/2010/main" val="412765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8CC2A-3500-4149-A9EA-57F747D144F8}" type="datetimeFigureOut">
              <a:rPr lang="en-GB" smtClean="0"/>
              <a:t>14/03/2023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DC84D3D-56B9-4E1E-8E28-45A94B02FE95}" type="slidenum">
              <a:rPr lang="en-GB" smtClean="0"/>
              <a:t>‹#›</a:t>
            </a:fld>
            <a:endParaRPr lang="en-GB" dirty="0"/>
          </a:p>
        </p:txBody>
      </p:sp>
    </p:spTree>
    <p:extLst>
      <p:ext uri="{BB962C8B-B14F-4D97-AF65-F5344CB8AC3E}">
        <p14:creationId xmlns:p14="http://schemas.microsoft.com/office/powerpoint/2010/main" val="1132808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08CC2A-3500-4149-A9EA-57F747D144F8}" type="datetimeFigureOut">
              <a:rPr lang="en-GB" smtClean="0"/>
              <a:t>14/03/2023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DC84D3D-56B9-4E1E-8E28-45A94B02FE95}" type="slidenum">
              <a:rPr lang="en-GB" smtClean="0"/>
              <a:t>‹#›</a:t>
            </a:fld>
            <a:endParaRPr lang="en-GB" dirty="0"/>
          </a:p>
        </p:txBody>
      </p:sp>
    </p:spTree>
    <p:extLst>
      <p:ext uri="{BB962C8B-B14F-4D97-AF65-F5344CB8AC3E}">
        <p14:creationId xmlns:p14="http://schemas.microsoft.com/office/powerpoint/2010/main" val="167425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08CC2A-3500-4149-A9EA-57F747D144F8}" type="datetimeFigureOut">
              <a:rPr lang="en-GB" smtClean="0"/>
              <a:t>14/03/2023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DC84D3D-56B9-4E1E-8E28-45A94B02FE95}" type="slidenum">
              <a:rPr lang="en-GB" smtClean="0"/>
              <a:t>‹#›</a:t>
            </a:fld>
            <a:endParaRPr lang="en-GB" dirty="0"/>
          </a:p>
        </p:txBody>
      </p:sp>
    </p:spTree>
    <p:extLst>
      <p:ext uri="{BB962C8B-B14F-4D97-AF65-F5344CB8AC3E}">
        <p14:creationId xmlns:p14="http://schemas.microsoft.com/office/powerpoint/2010/main" val="243717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08CC2A-3500-4149-A9EA-57F747D144F8}" type="datetimeFigureOut">
              <a:rPr lang="en-GB" smtClean="0"/>
              <a:t>14/03/2023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DC84D3D-56B9-4E1E-8E28-45A94B02FE95}" type="slidenum">
              <a:rPr lang="en-GB" smtClean="0"/>
              <a:t>‹#›</a:t>
            </a:fld>
            <a:endParaRPr lang="en-GB" dirty="0"/>
          </a:p>
        </p:txBody>
      </p:sp>
    </p:spTree>
    <p:extLst>
      <p:ext uri="{BB962C8B-B14F-4D97-AF65-F5344CB8AC3E}">
        <p14:creationId xmlns:p14="http://schemas.microsoft.com/office/powerpoint/2010/main" val="352747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8CC2A-3500-4149-A9EA-57F747D144F8}" type="datetimeFigureOut">
              <a:rPr lang="en-GB" smtClean="0"/>
              <a:t>14/03/2023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DC84D3D-56B9-4E1E-8E28-45A94B02FE95}" type="slidenum">
              <a:rPr lang="en-GB" smtClean="0"/>
              <a:t>‹#›</a:t>
            </a:fld>
            <a:endParaRPr lang="en-GB" dirty="0"/>
          </a:p>
        </p:txBody>
      </p:sp>
    </p:spTree>
    <p:extLst>
      <p:ext uri="{BB962C8B-B14F-4D97-AF65-F5344CB8AC3E}">
        <p14:creationId xmlns:p14="http://schemas.microsoft.com/office/powerpoint/2010/main" val="150799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08CC2A-3500-4149-A9EA-57F747D144F8}" type="datetimeFigureOut">
              <a:rPr lang="en-GB" smtClean="0"/>
              <a:t>14/03/2023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DC84D3D-56B9-4E1E-8E28-45A94B02FE95}" type="slidenum">
              <a:rPr lang="en-GB" smtClean="0"/>
              <a:t>‹#›</a:t>
            </a:fld>
            <a:endParaRPr lang="en-GB" dirty="0"/>
          </a:p>
        </p:txBody>
      </p:sp>
    </p:spTree>
    <p:extLst>
      <p:ext uri="{BB962C8B-B14F-4D97-AF65-F5344CB8AC3E}">
        <p14:creationId xmlns:p14="http://schemas.microsoft.com/office/powerpoint/2010/main" val="1249557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08CC2A-3500-4149-A9EA-57F747D144F8}" type="datetimeFigureOut">
              <a:rPr lang="en-GB" smtClean="0"/>
              <a:t>14/03/2023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DC84D3D-56B9-4E1E-8E28-45A94B02FE95}" type="slidenum">
              <a:rPr lang="en-GB" smtClean="0"/>
              <a:t>‹#›</a:t>
            </a:fld>
            <a:endParaRPr lang="en-GB" dirty="0"/>
          </a:p>
        </p:txBody>
      </p:sp>
    </p:spTree>
    <p:extLst>
      <p:ext uri="{BB962C8B-B14F-4D97-AF65-F5344CB8AC3E}">
        <p14:creationId xmlns:p14="http://schemas.microsoft.com/office/powerpoint/2010/main" val="242366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8CC2A-3500-4149-A9EA-57F747D144F8}" type="datetimeFigureOut">
              <a:rPr lang="en-GB" smtClean="0"/>
              <a:t>14/03/2023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84D3D-56B9-4E1E-8E28-45A94B02FE95}" type="slidenum">
              <a:rPr lang="en-GB" smtClean="0"/>
              <a:t>‹#›</a:t>
            </a:fld>
            <a:endParaRPr lang="en-GB" dirty="0"/>
          </a:p>
        </p:txBody>
      </p:sp>
    </p:spTree>
    <p:extLst>
      <p:ext uri="{BB962C8B-B14F-4D97-AF65-F5344CB8AC3E}">
        <p14:creationId xmlns:p14="http://schemas.microsoft.com/office/powerpoint/2010/main" val="78152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notesSlide" Target="../notesSlides/notesSlide10.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3.emf"/><Relationship Id="rId5" Type="http://schemas.openxmlformats.org/officeDocument/2006/relationships/image" Target="../media/image4.emf"/><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image" Target="../media/image3.emf"/><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emf"/><Relationship Id="rId3" Type="http://schemas.openxmlformats.org/officeDocument/2006/relationships/notesSlide" Target="../notesSlides/notesSlide12.xml"/><Relationship Id="rId7" Type="http://schemas.openxmlformats.org/officeDocument/2006/relationships/image" Target="../media/image3.emf"/><Relationship Id="rId12"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4.emf"/><Relationship Id="rId11" Type="http://schemas.openxmlformats.org/officeDocument/2006/relationships/image" Target="../media/image21.png"/><Relationship Id="rId5" Type="http://schemas.openxmlformats.org/officeDocument/2006/relationships/image" Target="../media/image2.emf"/><Relationship Id="rId15" Type="http://schemas.openxmlformats.org/officeDocument/2006/relationships/image" Target="../media/image25.png"/><Relationship Id="rId10" Type="http://schemas.openxmlformats.org/officeDocument/2006/relationships/image" Target="../media/image6.svg"/><Relationship Id="rId4" Type="http://schemas.openxmlformats.org/officeDocument/2006/relationships/image" Target="../media/image19.png"/><Relationship Id="rId9" Type="http://schemas.openxmlformats.org/officeDocument/2006/relationships/image" Target="../media/image5.png"/><Relationship Id="rId14" Type="http://schemas.openxmlformats.org/officeDocument/2006/relationships/image" Target="../media/image24.emf"/></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3.xml"/><Relationship Id="rId7" Type="http://schemas.openxmlformats.org/officeDocument/2006/relationships/image" Target="../media/image26.jpeg"/><Relationship Id="rId12"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3.emf"/><Relationship Id="rId11" Type="http://schemas.openxmlformats.org/officeDocument/2006/relationships/image" Target="../media/image28.png"/><Relationship Id="rId5" Type="http://schemas.openxmlformats.org/officeDocument/2006/relationships/image" Target="../media/image4.emf"/><Relationship Id="rId10" Type="http://schemas.openxmlformats.org/officeDocument/2006/relationships/image" Target="../media/image27.png"/><Relationship Id="rId4" Type="http://schemas.openxmlformats.org/officeDocument/2006/relationships/image" Target="../media/image2.emf"/><Relationship Id="rId9" Type="http://schemas.openxmlformats.org/officeDocument/2006/relationships/image" Target="../media/image6.sv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emf"/><Relationship Id="rId3" Type="http://schemas.openxmlformats.org/officeDocument/2006/relationships/notesSlide" Target="../notesSlides/notesSlide14.xml"/><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emf"/><Relationship Id="rId3" Type="http://schemas.openxmlformats.org/officeDocument/2006/relationships/notesSlide" Target="../notesSlides/notesSlide15.xml"/><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emf"/><Relationship Id="rId5" Type="http://schemas.openxmlformats.org/officeDocument/2006/relationships/image" Target="../media/image4.emf"/><Relationship Id="rId4" Type="http://schemas.openxmlformats.org/officeDocument/2006/relationships/image" Target="../media/image2.emf"/><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4.emf"/><Relationship Id="rId4" Type="http://schemas.openxmlformats.org/officeDocument/2006/relationships/image" Target="../media/image2.emf"/><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3.emf"/><Relationship Id="rId5" Type="http://schemas.openxmlformats.org/officeDocument/2006/relationships/image" Target="../media/image4.emf"/><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4.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3.emf"/><Relationship Id="rId5" Type="http://schemas.openxmlformats.org/officeDocument/2006/relationships/image" Target="../media/image4.emf"/><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8.xml"/><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3.emf"/><Relationship Id="rId5" Type="http://schemas.openxmlformats.org/officeDocument/2006/relationships/image" Target="../media/image4.emf"/><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9.xml"/><Relationship Id="rId7"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audio" Target="../media/audio1.wav"/><Relationship Id="rId9"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0" y="6415703"/>
            <a:ext cx="12192000" cy="442297"/>
          </a:xfrm>
          <a:prstGeom prst="rect">
            <a:avLst/>
          </a:prstGeom>
        </p:spPr>
      </p:pic>
      <p:pic>
        <p:nvPicPr>
          <p:cNvPr id="8" name="Picture 7"/>
          <p:cNvPicPr>
            <a:picLocks noChangeAspect="1"/>
          </p:cNvPicPr>
          <p:nvPr/>
        </p:nvPicPr>
        <p:blipFill>
          <a:blip r:embed="rId5"/>
          <a:stretch>
            <a:fillRect/>
          </a:stretch>
        </p:blipFill>
        <p:spPr>
          <a:xfrm>
            <a:off x="2964102" y="1085854"/>
            <a:ext cx="5457489" cy="3252183"/>
          </a:xfrm>
          <a:prstGeom prst="rect">
            <a:avLst/>
          </a:prstGeom>
        </p:spPr>
      </p:pic>
    </p:spTree>
    <p:custDataLst>
      <p:tags r:id="rId1"/>
    </p:custDataLst>
    <p:extLst>
      <p:ext uri="{BB962C8B-B14F-4D97-AF65-F5344CB8AC3E}">
        <p14:creationId xmlns:p14="http://schemas.microsoft.com/office/powerpoint/2010/main" val="52450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0" y="6415703"/>
            <a:ext cx="12192000" cy="442297"/>
          </a:xfrm>
          <a:prstGeom prst="rect">
            <a:avLst/>
          </a:prstGeom>
        </p:spPr>
      </p:pic>
      <p:pic>
        <p:nvPicPr>
          <p:cNvPr id="6" name="Picture 5"/>
          <p:cNvPicPr>
            <a:picLocks noChangeAspect="1"/>
          </p:cNvPicPr>
          <p:nvPr/>
        </p:nvPicPr>
        <p:blipFill>
          <a:blip r:embed="rId5"/>
          <a:stretch>
            <a:fillRect/>
          </a:stretch>
        </p:blipFill>
        <p:spPr>
          <a:xfrm>
            <a:off x="11478068" y="1371879"/>
            <a:ext cx="623317" cy="4875227"/>
          </a:xfrm>
          <a:prstGeom prst="rect">
            <a:avLst/>
          </a:prstGeom>
        </p:spPr>
      </p:pic>
      <p:pic>
        <p:nvPicPr>
          <p:cNvPr id="8" name="Picture 7"/>
          <p:cNvPicPr>
            <a:picLocks noChangeAspect="1"/>
          </p:cNvPicPr>
          <p:nvPr/>
        </p:nvPicPr>
        <p:blipFill>
          <a:blip r:embed="rId6"/>
          <a:stretch>
            <a:fillRect/>
          </a:stretch>
        </p:blipFill>
        <p:spPr>
          <a:xfrm>
            <a:off x="10210725" y="179817"/>
            <a:ext cx="1890660" cy="1126667"/>
          </a:xfrm>
          <a:prstGeom prst="rect">
            <a:avLst/>
          </a:prstGeom>
        </p:spPr>
      </p:pic>
      <p:sp>
        <p:nvSpPr>
          <p:cNvPr id="9" name="TextBox 8"/>
          <p:cNvSpPr txBox="1"/>
          <p:nvPr/>
        </p:nvSpPr>
        <p:spPr>
          <a:xfrm>
            <a:off x="493711" y="199357"/>
            <a:ext cx="8355321" cy="2616101"/>
          </a:xfrm>
          <a:prstGeom prst="rect">
            <a:avLst/>
          </a:prstGeom>
          <a:noFill/>
        </p:spPr>
        <p:txBody>
          <a:bodyPr wrap="square" rtlCol="0">
            <a:spAutoFit/>
          </a:bodyPr>
          <a:lstStyle/>
          <a:p>
            <a:r>
              <a:rPr lang="en-GB" sz="4400" b="1" dirty="0">
                <a:solidFill>
                  <a:srgbClr val="92D050"/>
                </a:solidFill>
              </a:rPr>
              <a:t>Guess the Fact!</a:t>
            </a:r>
          </a:p>
          <a:p>
            <a:r>
              <a:rPr lang="en-GB" sz="6000" b="1" dirty="0">
                <a:solidFill>
                  <a:srgbClr val="92D050"/>
                </a:solidFill>
              </a:rPr>
              <a:t>How much do our missions cost?</a:t>
            </a:r>
          </a:p>
        </p:txBody>
      </p:sp>
      <p:grpSp>
        <p:nvGrpSpPr>
          <p:cNvPr id="15" name="Group 14">
            <a:extLst>
              <a:ext uri="{FF2B5EF4-FFF2-40B4-BE49-F238E27FC236}">
                <a16:creationId xmlns:a16="http://schemas.microsoft.com/office/drawing/2014/main" id="{CB2F1A88-951C-486F-BC5A-8F0FB6DC6B19}"/>
              </a:ext>
            </a:extLst>
          </p:cNvPr>
          <p:cNvGrpSpPr/>
          <p:nvPr/>
        </p:nvGrpSpPr>
        <p:grpSpPr>
          <a:xfrm>
            <a:off x="4549007" y="4239836"/>
            <a:ext cx="3161935" cy="2971950"/>
            <a:chOff x="4228919" y="3755551"/>
            <a:chExt cx="3161935" cy="2971950"/>
          </a:xfrm>
        </p:grpSpPr>
        <p:sp>
          <p:nvSpPr>
            <p:cNvPr id="11" name="TextBox 10">
              <a:extLst>
                <a:ext uri="{FF2B5EF4-FFF2-40B4-BE49-F238E27FC236}">
                  <a16:creationId xmlns:a16="http://schemas.microsoft.com/office/drawing/2014/main" id="{122D9397-8890-4728-98B0-BA39B10A6AF3}"/>
                </a:ext>
              </a:extLst>
            </p:cNvPr>
            <p:cNvSpPr txBox="1"/>
            <p:nvPr/>
          </p:nvSpPr>
          <p:spPr>
            <a:xfrm>
              <a:off x="4228919" y="4388399"/>
              <a:ext cx="3161935" cy="2339102"/>
            </a:xfrm>
            <a:prstGeom prst="rect">
              <a:avLst/>
            </a:prstGeom>
            <a:noFill/>
          </p:spPr>
          <p:txBody>
            <a:bodyPr wrap="square" rtlCol="0">
              <a:spAutoFit/>
            </a:bodyPr>
            <a:lstStyle/>
            <a:p>
              <a:r>
                <a:rPr lang="en-GB" sz="8000" dirty="0"/>
                <a:t>£3,500</a:t>
              </a:r>
              <a:r>
                <a:rPr lang="en-GB" sz="6600" dirty="0"/>
                <a:t>	</a:t>
              </a:r>
              <a:r>
                <a:rPr lang="en-GB" dirty="0"/>
                <a:t>	</a:t>
              </a:r>
            </a:p>
          </p:txBody>
        </p:sp>
        <p:pic>
          <p:nvPicPr>
            <p:cNvPr id="21" name="Graphic 20">
              <a:extLst>
                <a:ext uri="{FF2B5EF4-FFF2-40B4-BE49-F238E27FC236}">
                  <a16:creationId xmlns:a16="http://schemas.microsoft.com/office/drawing/2014/main" id="{DF61940E-5B50-4356-BE60-FFA25068900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28919" y="3755551"/>
              <a:ext cx="2633737" cy="838830"/>
            </a:xfrm>
            <a:prstGeom prst="rect">
              <a:avLst/>
            </a:prstGeom>
          </p:spPr>
        </p:pic>
      </p:grpSp>
    </p:spTree>
    <p:custDataLst>
      <p:tags r:id="rId1"/>
    </p:custDataLst>
    <p:extLst>
      <p:ext uri="{BB962C8B-B14F-4D97-AF65-F5344CB8AC3E}">
        <p14:creationId xmlns:p14="http://schemas.microsoft.com/office/powerpoint/2010/main" val="174784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4"/>
          <a:stretch>
            <a:fillRect/>
          </a:stretch>
        </p:blipFill>
        <p:spPr>
          <a:xfrm>
            <a:off x="214816" y="299402"/>
            <a:ext cx="7399323" cy="926552"/>
          </a:xfrm>
          <a:prstGeom prst="rect">
            <a:avLst/>
          </a:prstGeom>
        </p:spPr>
      </p:pic>
      <p:sp>
        <p:nvSpPr>
          <p:cNvPr id="17" name="Title 1"/>
          <p:cNvSpPr>
            <a:spLocks noGrp="1"/>
          </p:cNvSpPr>
          <p:nvPr>
            <p:ph type="title"/>
          </p:nvPr>
        </p:nvSpPr>
        <p:spPr>
          <a:xfrm>
            <a:off x="454136" y="520523"/>
            <a:ext cx="7886700" cy="498847"/>
          </a:xfrm>
        </p:spPr>
        <p:txBody>
          <a:bodyPr/>
          <a:lstStyle/>
          <a:p>
            <a:r>
              <a:rPr lang="en-GB" dirty="0">
                <a:solidFill>
                  <a:schemeClr val="bg1"/>
                </a:solidFill>
              </a:rPr>
              <a:t>How your money helps</a:t>
            </a:r>
          </a:p>
        </p:txBody>
      </p:sp>
      <p:grpSp>
        <p:nvGrpSpPr>
          <p:cNvPr id="5" name="Group 4">
            <a:extLst>
              <a:ext uri="{FF2B5EF4-FFF2-40B4-BE49-F238E27FC236}">
                <a16:creationId xmlns:a16="http://schemas.microsoft.com/office/drawing/2014/main" id="{71C3BA90-4B99-41A3-8B2E-EFAC3F072840}"/>
              </a:ext>
            </a:extLst>
          </p:cNvPr>
          <p:cNvGrpSpPr/>
          <p:nvPr/>
        </p:nvGrpSpPr>
        <p:grpSpPr>
          <a:xfrm>
            <a:off x="540777" y="1466407"/>
            <a:ext cx="9567050" cy="990340"/>
            <a:chOff x="540777" y="1466407"/>
            <a:chExt cx="9567050" cy="990340"/>
          </a:xfrm>
        </p:grpSpPr>
        <p:sp>
          <p:nvSpPr>
            <p:cNvPr id="13" name="Rectangle 12"/>
            <p:cNvSpPr/>
            <p:nvPr/>
          </p:nvSpPr>
          <p:spPr>
            <a:xfrm>
              <a:off x="1738133" y="1775322"/>
              <a:ext cx="8369694" cy="430887"/>
            </a:xfrm>
            <a:prstGeom prst="rect">
              <a:avLst/>
            </a:prstGeom>
          </p:spPr>
          <p:txBody>
            <a:bodyPr wrap="square">
              <a:spAutoFit/>
            </a:bodyPr>
            <a:lstStyle/>
            <a:p>
              <a:r>
                <a:rPr lang="en-GB" sz="2200" dirty="0">
                  <a:solidFill>
                    <a:srgbClr val="7F7F7F"/>
                  </a:solidFill>
                  <a:latin typeface="Arial" panose="020B0604020202020204" pitchFamily="34" charset="0"/>
                  <a:ea typeface="Calibri" panose="020F0502020204030204" pitchFamily="34" charset="0"/>
                  <a:cs typeface="Arial" panose="020B0604020202020204" pitchFamily="34" charset="0"/>
                </a:rPr>
                <a:t>Could help towards fuel for a lifesaving mission..</a:t>
              </a:r>
            </a:p>
          </p:txBody>
        </p:sp>
        <p:sp>
          <p:nvSpPr>
            <p:cNvPr id="3" name="TextBox 2"/>
            <p:cNvSpPr txBox="1"/>
            <p:nvPr/>
          </p:nvSpPr>
          <p:spPr>
            <a:xfrm>
              <a:off x="575948" y="1610598"/>
              <a:ext cx="1197355" cy="646331"/>
            </a:xfrm>
            <a:prstGeom prst="rect">
              <a:avLst/>
            </a:prstGeom>
            <a:noFill/>
          </p:spPr>
          <p:txBody>
            <a:bodyPr wrap="square" rtlCol="0">
              <a:spAutoFit/>
            </a:bodyPr>
            <a:lstStyle/>
            <a:p>
              <a:r>
                <a:rPr lang="en-GB" sz="3600" dirty="0">
                  <a:solidFill>
                    <a:schemeClr val="tx1">
                      <a:lumMod val="65000"/>
                      <a:lumOff val="35000"/>
                    </a:schemeClr>
                  </a:solidFill>
                  <a:latin typeface="Arial Rounded MT Bold" panose="020F0704030504030204" pitchFamily="34" charset="0"/>
                </a:rPr>
                <a:t>£10</a:t>
              </a:r>
            </a:p>
          </p:txBody>
        </p:sp>
        <p:sp>
          <p:nvSpPr>
            <p:cNvPr id="10" name="Oval 9"/>
            <p:cNvSpPr/>
            <p:nvPr/>
          </p:nvSpPr>
          <p:spPr>
            <a:xfrm>
              <a:off x="540777" y="1466407"/>
              <a:ext cx="1083042" cy="990340"/>
            </a:xfrm>
            <a:prstGeom prst="ellipse">
              <a:avLst/>
            </a:prstGeom>
            <a:noFill/>
            <a:ln w="38100">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 name="Group 5">
            <a:extLst>
              <a:ext uri="{FF2B5EF4-FFF2-40B4-BE49-F238E27FC236}">
                <a16:creationId xmlns:a16="http://schemas.microsoft.com/office/drawing/2014/main" id="{44E9A4A4-75D2-41E0-84F4-8C5A4335D569}"/>
              </a:ext>
            </a:extLst>
          </p:cNvPr>
          <p:cNvGrpSpPr/>
          <p:nvPr/>
        </p:nvGrpSpPr>
        <p:grpSpPr>
          <a:xfrm>
            <a:off x="531992" y="2683582"/>
            <a:ext cx="9575835" cy="990340"/>
            <a:chOff x="531992" y="2683582"/>
            <a:chExt cx="9575835" cy="990340"/>
          </a:xfrm>
        </p:grpSpPr>
        <p:sp>
          <p:nvSpPr>
            <p:cNvPr id="12" name="Rectangle 11"/>
            <p:cNvSpPr/>
            <p:nvPr/>
          </p:nvSpPr>
          <p:spPr>
            <a:xfrm>
              <a:off x="1738134" y="2814703"/>
              <a:ext cx="8369693" cy="769441"/>
            </a:xfrm>
            <a:prstGeom prst="rect">
              <a:avLst/>
            </a:prstGeom>
          </p:spPr>
          <p:txBody>
            <a:bodyPr wrap="square">
              <a:spAutoFit/>
            </a:bodyPr>
            <a:lstStyle/>
            <a:p>
              <a:r>
                <a:rPr lang="en-GB" sz="2200" dirty="0">
                  <a:solidFill>
                    <a:srgbClr val="7F7F7F"/>
                  </a:solidFill>
                  <a:latin typeface="Arial" panose="020B0604020202020204" pitchFamily="34" charset="0"/>
                  <a:ea typeface="Calibri" panose="020F0502020204030204" pitchFamily="34" charset="0"/>
                  <a:cs typeface="Arial" panose="020B0604020202020204" pitchFamily="34" charset="0"/>
                </a:rPr>
                <a:t>Pays for a pair of </a:t>
              </a:r>
              <a:r>
                <a:rPr lang="en-GB" sz="2200" b="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children’s ear defenders </a:t>
              </a:r>
              <a:r>
                <a:rPr lang="en-GB" sz="2200" dirty="0">
                  <a:solidFill>
                    <a:srgbClr val="7F7F7F"/>
                  </a:solidFill>
                  <a:latin typeface="Arial" panose="020B0604020202020204" pitchFamily="34" charset="0"/>
                  <a:ea typeface="Calibri" panose="020F0502020204030204" pitchFamily="34" charset="0"/>
                  <a:cs typeface="Arial" panose="020B0604020202020204" pitchFamily="34" charset="0"/>
                </a:rPr>
                <a:t>to protect little ears from our noisy rotors.</a:t>
              </a:r>
              <a:endParaRPr lang="en-GB" sz="2400" dirty="0">
                <a:solidFill>
                  <a:srgbClr val="7F7F7F"/>
                </a:solidFill>
                <a:latin typeface="Arial" panose="020B0604020202020204" pitchFamily="34" charset="0"/>
                <a:ea typeface="Calibri" panose="020F0502020204030204" pitchFamily="34" charset="0"/>
                <a:cs typeface="Arial" panose="020B0604020202020204" pitchFamily="34" charset="0"/>
              </a:endParaRPr>
            </a:p>
          </p:txBody>
        </p:sp>
        <p:sp>
          <p:nvSpPr>
            <p:cNvPr id="14" name="TextBox 13"/>
            <p:cNvSpPr txBox="1"/>
            <p:nvPr/>
          </p:nvSpPr>
          <p:spPr>
            <a:xfrm>
              <a:off x="575947" y="2841091"/>
              <a:ext cx="1197355" cy="646331"/>
            </a:xfrm>
            <a:prstGeom prst="rect">
              <a:avLst/>
            </a:prstGeom>
            <a:noFill/>
          </p:spPr>
          <p:txBody>
            <a:bodyPr wrap="square" rtlCol="0">
              <a:spAutoFit/>
            </a:bodyPr>
            <a:lstStyle/>
            <a:p>
              <a:r>
                <a:rPr lang="en-GB" sz="3600" dirty="0">
                  <a:solidFill>
                    <a:schemeClr val="tx1">
                      <a:lumMod val="65000"/>
                      <a:lumOff val="35000"/>
                    </a:schemeClr>
                  </a:solidFill>
                  <a:latin typeface="Arial Rounded MT Bold" panose="020F0704030504030204" pitchFamily="34" charset="0"/>
                </a:rPr>
                <a:t>£24</a:t>
              </a:r>
            </a:p>
          </p:txBody>
        </p:sp>
        <p:sp>
          <p:nvSpPr>
            <p:cNvPr id="18" name="Oval 17"/>
            <p:cNvSpPr/>
            <p:nvPr/>
          </p:nvSpPr>
          <p:spPr>
            <a:xfrm>
              <a:off x="531992" y="2683582"/>
              <a:ext cx="1083042" cy="990340"/>
            </a:xfrm>
            <a:prstGeom prst="ellipse">
              <a:avLst/>
            </a:prstGeom>
            <a:noFill/>
            <a:ln w="38100">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 name="Group 6">
            <a:extLst>
              <a:ext uri="{FF2B5EF4-FFF2-40B4-BE49-F238E27FC236}">
                <a16:creationId xmlns:a16="http://schemas.microsoft.com/office/drawing/2014/main" id="{2A9BAC48-FE51-4C78-AA6F-F9D645C72EBC}"/>
              </a:ext>
            </a:extLst>
          </p:cNvPr>
          <p:cNvGrpSpPr/>
          <p:nvPr/>
        </p:nvGrpSpPr>
        <p:grpSpPr>
          <a:xfrm>
            <a:off x="531992" y="3901853"/>
            <a:ext cx="9633500" cy="990340"/>
            <a:chOff x="531992" y="3901853"/>
            <a:chExt cx="9633500" cy="990340"/>
          </a:xfrm>
        </p:grpSpPr>
        <p:sp>
          <p:nvSpPr>
            <p:cNvPr id="11" name="Rectangle 10"/>
            <p:cNvSpPr/>
            <p:nvPr/>
          </p:nvSpPr>
          <p:spPr>
            <a:xfrm>
              <a:off x="1738134" y="4042905"/>
              <a:ext cx="8427358" cy="769441"/>
            </a:xfrm>
            <a:prstGeom prst="rect">
              <a:avLst/>
            </a:prstGeom>
          </p:spPr>
          <p:txBody>
            <a:bodyPr wrap="square">
              <a:spAutoFit/>
            </a:bodyPr>
            <a:lstStyle/>
            <a:p>
              <a:r>
                <a:rPr lang="en-GB" sz="2200" dirty="0">
                  <a:solidFill>
                    <a:srgbClr val="7F7F7F"/>
                  </a:solidFill>
                  <a:latin typeface="Arial" panose="020B0604020202020204" pitchFamily="34" charset="0"/>
                  <a:ea typeface="Calibri" panose="020F0502020204030204" pitchFamily="34" charset="0"/>
                  <a:cs typeface="Arial" panose="020B0604020202020204" pitchFamily="34" charset="0"/>
                </a:rPr>
                <a:t>Pays for </a:t>
              </a:r>
              <a:r>
                <a:rPr lang="en-GB" sz="2200" b="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2,400L oxygen </a:t>
              </a:r>
              <a:r>
                <a:rPr lang="en-GB" sz="2200" dirty="0">
                  <a:solidFill>
                    <a:srgbClr val="7F7F7F"/>
                  </a:solidFill>
                  <a:latin typeface="Arial" panose="020B0604020202020204" pitchFamily="34" charset="0"/>
                  <a:ea typeface="Calibri" panose="020F0502020204030204" pitchFamily="34" charset="0"/>
                  <a:cs typeface="Arial" panose="020B0604020202020204" pitchFamily="34" charset="0"/>
                </a:rPr>
                <a:t>to be carried on board, helping critically ill children breathe.</a:t>
              </a:r>
              <a:endParaRPr lang="en-GB" sz="2200" b="1" dirty="0">
                <a:solidFill>
                  <a:srgbClr val="7F7F7F"/>
                </a:solidFill>
                <a:latin typeface="Arial" panose="020B0604020202020204" pitchFamily="34" charset="0"/>
                <a:ea typeface="Calibri" panose="020F0502020204030204" pitchFamily="34" charset="0"/>
                <a:cs typeface="Arial" panose="020B0604020202020204" pitchFamily="34" charset="0"/>
              </a:endParaRPr>
            </a:p>
          </p:txBody>
        </p:sp>
        <p:sp>
          <p:nvSpPr>
            <p:cNvPr id="15" name="TextBox 14"/>
            <p:cNvSpPr txBox="1"/>
            <p:nvPr/>
          </p:nvSpPr>
          <p:spPr>
            <a:xfrm>
              <a:off x="593532" y="4060308"/>
              <a:ext cx="1197355" cy="646331"/>
            </a:xfrm>
            <a:prstGeom prst="rect">
              <a:avLst/>
            </a:prstGeom>
            <a:noFill/>
          </p:spPr>
          <p:txBody>
            <a:bodyPr wrap="square" rtlCol="0">
              <a:spAutoFit/>
            </a:bodyPr>
            <a:lstStyle/>
            <a:p>
              <a:r>
                <a:rPr lang="en-GB" sz="3600" dirty="0">
                  <a:solidFill>
                    <a:schemeClr val="tx1">
                      <a:lumMod val="65000"/>
                      <a:lumOff val="35000"/>
                    </a:schemeClr>
                  </a:solidFill>
                  <a:latin typeface="Arial Rounded MT Bold" panose="020F0704030504030204" pitchFamily="34" charset="0"/>
                </a:rPr>
                <a:t>£40</a:t>
              </a:r>
            </a:p>
          </p:txBody>
        </p:sp>
        <p:sp>
          <p:nvSpPr>
            <p:cNvPr id="19" name="Oval 18"/>
            <p:cNvSpPr/>
            <p:nvPr/>
          </p:nvSpPr>
          <p:spPr>
            <a:xfrm>
              <a:off x="531992" y="3901853"/>
              <a:ext cx="1083042" cy="990340"/>
            </a:xfrm>
            <a:prstGeom prst="ellipse">
              <a:avLst/>
            </a:prstGeom>
            <a:noFill/>
            <a:ln w="38100">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 name="Group 8">
            <a:extLst>
              <a:ext uri="{FF2B5EF4-FFF2-40B4-BE49-F238E27FC236}">
                <a16:creationId xmlns:a16="http://schemas.microsoft.com/office/drawing/2014/main" id="{4FB91C38-213D-4659-B1B0-E6372F65F99A}"/>
              </a:ext>
            </a:extLst>
          </p:cNvPr>
          <p:cNvGrpSpPr/>
          <p:nvPr/>
        </p:nvGrpSpPr>
        <p:grpSpPr>
          <a:xfrm>
            <a:off x="531991" y="5206823"/>
            <a:ext cx="9845801" cy="1130654"/>
            <a:chOff x="531991" y="5206823"/>
            <a:chExt cx="9845801" cy="1130654"/>
          </a:xfrm>
        </p:grpSpPr>
        <p:sp>
          <p:nvSpPr>
            <p:cNvPr id="8" name="Rectangle 7"/>
            <p:cNvSpPr/>
            <p:nvPr/>
          </p:nvSpPr>
          <p:spPr>
            <a:xfrm>
              <a:off x="1760963" y="5484354"/>
              <a:ext cx="8616829" cy="430887"/>
            </a:xfrm>
            <a:prstGeom prst="rect">
              <a:avLst/>
            </a:prstGeom>
          </p:spPr>
          <p:txBody>
            <a:bodyPr wrap="square">
              <a:spAutoFit/>
            </a:bodyPr>
            <a:lstStyle/>
            <a:p>
              <a:r>
                <a:rPr lang="en-GB" sz="220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Pays for an entire mission	</a:t>
              </a:r>
            </a:p>
          </p:txBody>
        </p:sp>
        <p:sp>
          <p:nvSpPr>
            <p:cNvPr id="16" name="TextBox 15"/>
            <p:cNvSpPr txBox="1"/>
            <p:nvPr/>
          </p:nvSpPr>
          <p:spPr>
            <a:xfrm>
              <a:off x="540778" y="5541317"/>
              <a:ext cx="1197355" cy="461665"/>
            </a:xfrm>
            <a:prstGeom prst="rect">
              <a:avLst/>
            </a:prstGeom>
            <a:noFill/>
          </p:spPr>
          <p:txBody>
            <a:bodyPr wrap="square" rtlCol="0">
              <a:spAutoFit/>
            </a:bodyPr>
            <a:lstStyle/>
            <a:p>
              <a:r>
                <a:rPr lang="en-GB" sz="2400" dirty="0">
                  <a:solidFill>
                    <a:schemeClr val="tx1">
                      <a:lumMod val="65000"/>
                      <a:lumOff val="35000"/>
                    </a:schemeClr>
                  </a:solidFill>
                  <a:latin typeface="Arial Rounded MT Bold" panose="020F0704030504030204" pitchFamily="34" charset="0"/>
                </a:rPr>
                <a:t>£3,500</a:t>
              </a:r>
            </a:p>
          </p:txBody>
        </p:sp>
        <p:sp>
          <p:nvSpPr>
            <p:cNvPr id="20" name="Oval 19"/>
            <p:cNvSpPr/>
            <p:nvPr/>
          </p:nvSpPr>
          <p:spPr>
            <a:xfrm>
              <a:off x="531991" y="5206823"/>
              <a:ext cx="1206142" cy="1130654"/>
            </a:xfrm>
            <a:prstGeom prst="ellipse">
              <a:avLst/>
            </a:prstGeom>
            <a:noFill/>
            <a:ln w="38100">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 name="Picture 1">
            <a:extLst>
              <a:ext uri="{FF2B5EF4-FFF2-40B4-BE49-F238E27FC236}">
                <a16:creationId xmlns:a16="http://schemas.microsoft.com/office/drawing/2014/main" id="{E63F4D4F-62DB-4612-983C-215C50C864C2}"/>
              </a:ext>
            </a:extLst>
          </p:cNvPr>
          <p:cNvPicPr>
            <a:picLocks noChangeAspect="1"/>
          </p:cNvPicPr>
          <p:nvPr/>
        </p:nvPicPr>
        <p:blipFill>
          <a:blip r:embed="rId5"/>
          <a:stretch>
            <a:fillRect/>
          </a:stretch>
        </p:blipFill>
        <p:spPr>
          <a:xfrm>
            <a:off x="9432462" y="221547"/>
            <a:ext cx="1890660" cy="1126667"/>
          </a:xfrm>
          <a:prstGeom prst="rect">
            <a:avLst/>
          </a:prstGeom>
        </p:spPr>
      </p:pic>
      <p:pic>
        <p:nvPicPr>
          <p:cNvPr id="22" name="Picture 21">
            <a:extLst>
              <a:ext uri="{FF2B5EF4-FFF2-40B4-BE49-F238E27FC236}">
                <a16:creationId xmlns:a16="http://schemas.microsoft.com/office/drawing/2014/main" id="{F69640F6-1BB9-4354-B61D-F047FD7101E5}"/>
              </a:ext>
            </a:extLst>
          </p:cNvPr>
          <p:cNvPicPr>
            <a:picLocks noChangeAspect="1"/>
          </p:cNvPicPr>
          <p:nvPr/>
        </p:nvPicPr>
        <p:blipFill>
          <a:blip r:embed="rId6"/>
          <a:stretch>
            <a:fillRect/>
          </a:stretch>
        </p:blipFill>
        <p:spPr>
          <a:xfrm rot="1341098">
            <a:off x="9160158" y="4658068"/>
            <a:ext cx="1652570" cy="1652570"/>
          </a:xfrm>
          <a:prstGeom prst="rect">
            <a:avLst/>
          </a:prstGeom>
        </p:spPr>
      </p:pic>
    </p:spTree>
    <p:custDataLst>
      <p:tags r:id="rId1"/>
    </p:custDataLst>
    <p:extLst>
      <p:ext uri="{BB962C8B-B14F-4D97-AF65-F5344CB8AC3E}">
        <p14:creationId xmlns:p14="http://schemas.microsoft.com/office/powerpoint/2010/main" val="242699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3584F63-8EA1-44EF-AAB3-9B27FD11BAAA}"/>
              </a:ext>
            </a:extLst>
          </p:cNvPr>
          <p:cNvPicPr>
            <a:picLocks noChangeAspect="1"/>
          </p:cNvPicPr>
          <p:nvPr/>
        </p:nvPicPr>
        <p:blipFill>
          <a:blip r:embed="rId4"/>
          <a:stretch>
            <a:fillRect/>
          </a:stretch>
        </p:blipFill>
        <p:spPr>
          <a:xfrm>
            <a:off x="6345709" y="5252578"/>
            <a:ext cx="2232799" cy="1050588"/>
          </a:xfrm>
          <a:prstGeom prst="rect">
            <a:avLst/>
          </a:prstGeom>
        </p:spPr>
      </p:pic>
      <p:pic>
        <p:nvPicPr>
          <p:cNvPr id="5" name="Picture 4"/>
          <p:cNvPicPr>
            <a:picLocks noChangeAspect="1"/>
          </p:cNvPicPr>
          <p:nvPr/>
        </p:nvPicPr>
        <p:blipFill>
          <a:blip r:embed="rId5"/>
          <a:stretch>
            <a:fillRect/>
          </a:stretch>
        </p:blipFill>
        <p:spPr>
          <a:xfrm>
            <a:off x="0" y="6415703"/>
            <a:ext cx="12192000" cy="442297"/>
          </a:xfrm>
          <a:prstGeom prst="rect">
            <a:avLst/>
          </a:prstGeom>
        </p:spPr>
      </p:pic>
      <p:pic>
        <p:nvPicPr>
          <p:cNvPr id="6" name="Picture 5"/>
          <p:cNvPicPr>
            <a:picLocks noChangeAspect="1"/>
          </p:cNvPicPr>
          <p:nvPr/>
        </p:nvPicPr>
        <p:blipFill>
          <a:blip r:embed="rId6"/>
          <a:stretch>
            <a:fillRect/>
          </a:stretch>
        </p:blipFill>
        <p:spPr>
          <a:xfrm>
            <a:off x="11478068" y="1371879"/>
            <a:ext cx="623317" cy="4875227"/>
          </a:xfrm>
          <a:prstGeom prst="rect">
            <a:avLst/>
          </a:prstGeom>
        </p:spPr>
      </p:pic>
      <p:pic>
        <p:nvPicPr>
          <p:cNvPr id="8" name="Picture 7"/>
          <p:cNvPicPr>
            <a:picLocks noChangeAspect="1"/>
          </p:cNvPicPr>
          <p:nvPr/>
        </p:nvPicPr>
        <p:blipFill>
          <a:blip r:embed="rId7"/>
          <a:stretch>
            <a:fillRect/>
          </a:stretch>
        </p:blipFill>
        <p:spPr>
          <a:xfrm>
            <a:off x="10210725" y="179817"/>
            <a:ext cx="1890660" cy="1126667"/>
          </a:xfrm>
          <a:prstGeom prst="rect">
            <a:avLst/>
          </a:prstGeom>
        </p:spPr>
      </p:pic>
      <p:sp>
        <p:nvSpPr>
          <p:cNvPr id="22" name="TextBox 21">
            <a:extLst>
              <a:ext uri="{FF2B5EF4-FFF2-40B4-BE49-F238E27FC236}">
                <a16:creationId xmlns:a16="http://schemas.microsoft.com/office/drawing/2014/main" id="{BBC0EB93-160D-4740-BED7-0573378566D5}"/>
              </a:ext>
            </a:extLst>
          </p:cNvPr>
          <p:cNvSpPr txBox="1"/>
          <p:nvPr/>
        </p:nvSpPr>
        <p:spPr>
          <a:xfrm>
            <a:off x="185235" y="320544"/>
            <a:ext cx="9939266" cy="707886"/>
          </a:xfrm>
          <a:prstGeom prst="rect">
            <a:avLst/>
          </a:prstGeom>
          <a:noFill/>
        </p:spPr>
        <p:txBody>
          <a:bodyPr wrap="square" rtlCol="0">
            <a:spAutoFit/>
          </a:bodyPr>
          <a:lstStyle/>
          <a:p>
            <a:r>
              <a:rPr lang="en-US" sz="4000" b="1" dirty="0">
                <a:solidFill>
                  <a:srgbClr val="92D050"/>
                </a:solidFill>
              </a:rPr>
              <a:t>#TheCrew – what is it?</a:t>
            </a:r>
            <a:endParaRPr lang="en-GB" sz="4000" b="1" dirty="0">
              <a:solidFill>
                <a:srgbClr val="92D050"/>
              </a:solidFill>
            </a:endParaRPr>
          </a:p>
        </p:txBody>
      </p:sp>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68616" y="145690"/>
            <a:ext cx="1255885" cy="1194920"/>
          </a:xfrm>
          <a:prstGeom prst="rect">
            <a:avLst/>
          </a:prstGeom>
        </p:spPr>
      </p:pic>
      <p:sp>
        <p:nvSpPr>
          <p:cNvPr id="9" name="TextBox 8"/>
          <p:cNvSpPr txBox="1"/>
          <p:nvPr/>
        </p:nvSpPr>
        <p:spPr>
          <a:xfrm>
            <a:off x="759019" y="1292741"/>
            <a:ext cx="6205805" cy="5078313"/>
          </a:xfrm>
          <a:prstGeom prst="rect">
            <a:avLst/>
          </a:prstGeom>
          <a:noFill/>
        </p:spPr>
        <p:txBody>
          <a:bodyPr wrap="square" rtlCol="0">
            <a:spAutoFit/>
          </a:bodyPr>
          <a:lstStyle/>
          <a:p>
            <a:pPr>
              <a:buClr>
                <a:srgbClr val="92D050"/>
              </a:buClr>
            </a:pPr>
            <a:r>
              <a:rPr lang="en-US" dirty="0">
                <a:solidFill>
                  <a:schemeClr val="bg1">
                    <a:lumMod val="50000"/>
                  </a:schemeClr>
                </a:solidFill>
                <a:cs typeface="Arial" panose="020B0604020202020204" pitchFamily="34" charset="0"/>
              </a:rPr>
              <a:t>Exciting club for children and young people where you can learn new skills, have access to special events and support TCAA.</a:t>
            </a:r>
          </a:p>
          <a:p>
            <a:pPr marL="800100" lvl="1" indent="-342900">
              <a:buClr>
                <a:srgbClr val="92D050"/>
              </a:buClr>
              <a:buFont typeface="Wingdings" panose="05000000000000000000" pitchFamily="2" charset="2"/>
              <a:buChar char="§"/>
            </a:pPr>
            <a:endParaRPr lang="en-US" dirty="0">
              <a:solidFill>
                <a:schemeClr val="bg1">
                  <a:lumMod val="50000"/>
                </a:schemeClr>
              </a:solidFill>
              <a:cs typeface="Arial" panose="020B0604020202020204" pitchFamily="34" charset="0"/>
            </a:endParaRPr>
          </a:p>
          <a:p>
            <a:pPr>
              <a:buClr>
                <a:srgbClr val="92D050"/>
              </a:buClr>
            </a:pPr>
            <a:r>
              <a:rPr lang="en-US" dirty="0">
                <a:solidFill>
                  <a:schemeClr val="bg1">
                    <a:lumMod val="50000"/>
                  </a:schemeClr>
                </a:solidFill>
                <a:cs typeface="Arial" panose="020B0604020202020204" pitchFamily="34" charset="0"/>
              </a:rPr>
              <a:t>Completely free to join.</a:t>
            </a:r>
          </a:p>
          <a:p>
            <a:pPr marL="800100" lvl="1" indent="-342900">
              <a:buClr>
                <a:srgbClr val="92D050"/>
              </a:buClr>
              <a:buFont typeface="Wingdings" panose="05000000000000000000" pitchFamily="2" charset="2"/>
              <a:buChar char="§"/>
            </a:pPr>
            <a:endParaRPr lang="en-US" dirty="0">
              <a:solidFill>
                <a:schemeClr val="bg1">
                  <a:lumMod val="50000"/>
                </a:schemeClr>
              </a:solidFill>
              <a:cs typeface="Arial" panose="020B0604020202020204" pitchFamily="34" charset="0"/>
            </a:endParaRPr>
          </a:p>
          <a:p>
            <a:pPr>
              <a:buClr>
                <a:srgbClr val="92D050"/>
              </a:buClr>
            </a:pPr>
            <a:r>
              <a:rPr lang="en-US" dirty="0">
                <a:solidFill>
                  <a:schemeClr val="bg1">
                    <a:lumMod val="50000"/>
                  </a:schemeClr>
                </a:solidFill>
                <a:cs typeface="Arial" panose="020B0604020202020204" pitchFamily="34" charset="0"/>
              </a:rPr>
              <a:t>Encourages children to develop their own fundraising ideas.</a:t>
            </a:r>
          </a:p>
          <a:p>
            <a:pPr>
              <a:buClr>
                <a:srgbClr val="92D050"/>
              </a:buClr>
            </a:pPr>
            <a:endParaRPr lang="en-US" dirty="0">
              <a:solidFill>
                <a:schemeClr val="bg1">
                  <a:lumMod val="50000"/>
                </a:schemeClr>
              </a:solidFill>
              <a:cs typeface="Arial" panose="020B0604020202020204" pitchFamily="34" charset="0"/>
            </a:endParaRPr>
          </a:p>
          <a:p>
            <a:pPr>
              <a:buClr>
                <a:srgbClr val="92D050"/>
              </a:buClr>
            </a:pPr>
            <a:r>
              <a:rPr lang="en-US" dirty="0">
                <a:solidFill>
                  <a:schemeClr val="bg1">
                    <a:lumMod val="50000"/>
                  </a:schemeClr>
                </a:solidFill>
                <a:cs typeface="Arial" panose="020B0604020202020204" pitchFamily="34" charset="0"/>
              </a:rPr>
              <a:t>#TheCrew members receive a welcome pack, containing:</a:t>
            </a:r>
          </a:p>
          <a:p>
            <a:pPr marL="800100" lvl="1" indent="-342900">
              <a:buClr>
                <a:srgbClr val="92D050"/>
              </a:buClr>
              <a:buFont typeface="Wingdings" panose="05000000000000000000" pitchFamily="2" charset="2"/>
              <a:buChar char="§"/>
            </a:pPr>
            <a:r>
              <a:rPr lang="en-US" dirty="0">
                <a:solidFill>
                  <a:schemeClr val="bg1">
                    <a:lumMod val="50000"/>
                  </a:schemeClr>
                </a:solidFill>
                <a:cs typeface="Arial" panose="020B0604020202020204" pitchFamily="34" charset="0"/>
              </a:rPr>
              <a:t>Fundraising toolkit,</a:t>
            </a:r>
          </a:p>
          <a:p>
            <a:pPr marL="800100" lvl="1" indent="-342900">
              <a:buClr>
                <a:srgbClr val="92D050"/>
              </a:buClr>
              <a:buFont typeface="Wingdings" panose="05000000000000000000" pitchFamily="2" charset="2"/>
              <a:buChar char="§"/>
            </a:pPr>
            <a:r>
              <a:rPr lang="en-US" dirty="0">
                <a:solidFill>
                  <a:schemeClr val="bg1">
                    <a:lumMod val="50000"/>
                  </a:schemeClr>
                </a:solidFill>
                <a:cs typeface="Arial" panose="020B0604020202020204" pitchFamily="34" charset="0"/>
              </a:rPr>
              <a:t>Membership card and lanyard,</a:t>
            </a:r>
          </a:p>
          <a:p>
            <a:pPr marL="800100" lvl="1" indent="-342900">
              <a:buClr>
                <a:srgbClr val="92D050"/>
              </a:buClr>
              <a:buFont typeface="Wingdings" panose="05000000000000000000" pitchFamily="2" charset="2"/>
              <a:buChar char="§"/>
            </a:pPr>
            <a:r>
              <a:rPr lang="en-US" dirty="0">
                <a:solidFill>
                  <a:schemeClr val="bg1">
                    <a:lumMod val="50000"/>
                  </a:schemeClr>
                </a:solidFill>
                <a:cs typeface="Arial" panose="020B0604020202020204" pitchFamily="34" charset="0"/>
              </a:rPr>
              <a:t>Newsletter,</a:t>
            </a:r>
          </a:p>
          <a:p>
            <a:pPr marL="800100" lvl="1" indent="-342900">
              <a:buClr>
                <a:srgbClr val="92D050"/>
              </a:buClr>
              <a:buFont typeface="Wingdings" panose="05000000000000000000" pitchFamily="2" charset="2"/>
              <a:buChar char="§"/>
            </a:pPr>
            <a:r>
              <a:rPr lang="en-US" dirty="0">
                <a:solidFill>
                  <a:schemeClr val="bg1">
                    <a:lumMod val="50000"/>
                  </a:schemeClr>
                </a:solidFill>
                <a:cs typeface="Arial" panose="020B0604020202020204" pitchFamily="34" charset="0"/>
              </a:rPr>
              <a:t>Stickers.</a:t>
            </a:r>
          </a:p>
          <a:p>
            <a:pPr marL="800100" lvl="1" indent="-342900">
              <a:buClr>
                <a:srgbClr val="92D050"/>
              </a:buClr>
              <a:buFont typeface="Wingdings" panose="05000000000000000000" pitchFamily="2" charset="2"/>
              <a:buChar char="§"/>
            </a:pPr>
            <a:endParaRPr lang="en-US" dirty="0">
              <a:solidFill>
                <a:schemeClr val="bg1">
                  <a:lumMod val="50000"/>
                </a:schemeClr>
              </a:solidFill>
              <a:cs typeface="Arial" panose="020B0604020202020204" pitchFamily="34" charset="0"/>
            </a:endParaRPr>
          </a:p>
          <a:p>
            <a:pPr>
              <a:buClr>
                <a:srgbClr val="92D050"/>
              </a:buClr>
            </a:pPr>
            <a:r>
              <a:rPr lang="en-US" dirty="0">
                <a:solidFill>
                  <a:schemeClr val="bg1">
                    <a:lumMod val="50000"/>
                  </a:schemeClr>
                </a:solidFill>
                <a:cs typeface="Arial" panose="020B0604020202020204" pitchFamily="34" charset="0"/>
              </a:rPr>
              <a:t>All we ask is that each member tries to raise £25 for each year they are with us.</a:t>
            </a:r>
          </a:p>
          <a:p>
            <a:pPr>
              <a:buClr>
                <a:srgbClr val="92D050"/>
              </a:buClr>
            </a:pPr>
            <a:endParaRPr lang="en-US" dirty="0">
              <a:solidFill>
                <a:schemeClr val="bg1">
                  <a:lumMod val="50000"/>
                </a:schemeClr>
              </a:solidFill>
              <a:cs typeface="Arial" panose="020B0604020202020204" pitchFamily="34" charset="0"/>
            </a:endParaRPr>
          </a:p>
          <a:p>
            <a:pPr>
              <a:buClr>
                <a:srgbClr val="92D050"/>
              </a:buClr>
            </a:pPr>
            <a:r>
              <a:rPr lang="en-GB" dirty="0">
                <a:solidFill>
                  <a:schemeClr val="bg2">
                    <a:lumMod val="50000"/>
                  </a:schemeClr>
                </a:solidFill>
              </a:rPr>
              <a:t>Silver, Gold, Platinum and Highflyers membership level, each come with additional rewards.</a:t>
            </a:r>
            <a:endParaRPr lang="en-US" sz="2200" dirty="0">
              <a:solidFill>
                <a:schemeClr val="bg1">
                  <a:lumMod val="50000"/>
                </a:schemeClr>
              </a:solidFill>
              <a:latin typeface="Arial" panose="020B0604020202020204" pitchFamily="34" charset="0"/>
              <a:cs typeface="Arial" panose="020B0604020202020204" pitchFamily="34" charset="0"/>
            </a:endParaRPr>
          </a:p>
        </p:txBody>
      </p:sp>
      <p:pic>
        <p:nvPicPr>
          <p:cNvPr id="10" name="Graphic 16">
            <a:extLst>
              <a:ext uri="{FF2B5EF4-FFF2-40B4-BE49-F238E27FC236}">
                <a16:creationId xmlns:a16="http://schemas.microsoft.com/office/drawing/2014/main" id="{0AA5F163-11DC-154F-857B-DE96958A8DC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6884" y="1379300"/>
            <a:ext cx="583144" cy="185728"/>
          </a:xfrm>
          <a:prstGeom prst="rect">
            <a:avLst/>
          </a:prstGeom>
        </p:spPr>
      </p:pic>
      <p:pic>
        <p:nvPicPr>
          <p:cNvPr id="11" name="Graphic 17">
            <a:extLst>
              <a:ext uri="{FF2B5EF4-FFF2-40B4-BE49-F238E27FC236}">
                <a16:creationId xmlns:a16="http://schemas.microsoft.com/office/drawing/2014/main" id="{D50EF2B4-96BD-9C45-B50B-474B95B61F0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6884" y="2199100"/>
            <a:ext cx="583144" cy="185728"/>
          </a:xfrm>
          <a:prstGeom prst="rect">
            <a:avLst/>
          </a:prstGeom>
        </p:spPr>
      </p:pic>
      <p:pic>
        <p:nvPicPr>
          <p:cNvPr id="12" name="Graphic 18">
            <a:extLst>
              <a:ext uri="{FF2B5EF4-FFF2-40B4-BE49-F238E27FC236}">
                <a16:creationId xmlns:a16="http://schemas.microsoft.com/office/drawing/2014/main" id="{8C1ADAAB-6A36-BF49-89A9-F8E660B070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7359" y="2738215"/>
            <a:ext cx="583144" cy="185728"/>
          </a:xfrm>
          <a:prstGeom prst="rect">
            <a:avLst/>
          </a:prstGeom>
        </p:spPr>
      </p:pic>
      <p:pic>
        <p:nvPicPr>
          <p:cNvPr id="15" name="Graphic 20">
            <a:extLst>
              <a:ext uri="{FF2B5EF4-FFF2-40B4-BE49-F238E27FC236}">
                <a16:creationId xmlns:a16="http://schemas.microsoft.com/office/drawing/2014/main" id="{631DA75A-7D58-7D4F-80FF-E956A887D5B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6884" y="3284918"/>
            <a:ext cx="583144" cy="185728"/>
          </a:xfrm>
          <a:prstGeom prst="rect">
            <a:avLst/>
          </a:prstGeom>
        </p:spPr>
      </p:pic>
      <p:pic>
        <p:nvPicPr>
          <p:cNvPr id="3" name="Picture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59393" y="1402019"/>
            <a:ext cx="2450804" cy="987638"/>
          </a:xfrm>
          <a:prstGeom prst="rect">
            <a:avLst/>
          </a:prstGeom>
        </p:spPr>
      </p:pic>
      <p:pic>
        <p:nvPicPr>
          <p:cNvPr id="13" name="Picture 12"/>
          <p:cNvPicPr>
            <a:picLocks noChangeAspect="1"/>
          </p:cNvPicPr>
          <p:nvPr/>
        </p:nvPicPr>
        <p:blipFill>
          <a:blip r:embed="rId12"/>
          <a:stretch>
            <a:fillRect/>
          </a:stretch>
        </p:blipFill>
        <p:spPr>
          <a:xfrm>
            <a:off x="136884" y="4963028"/>
            <a:ext cx="585267" cy="182896"/>
          </a:xfrm>
          <a:prstGeom prst="rect">
            <a:avLst/>
          </a:prstGeom>
        </p:spPr>
      </p:pic>
      <p:pic>
        <p:nvPicPr>
          <p:cNvPr id="7" name="Picture 6">
            <a:extLst>
              <a:ext uri="{FF2B5EF4-FFF2-40B4-BE49-F238E27FC236}">
                <a16:creationId xmlns:a16="http://schemas.microsoft.com/office/drawing/2014/main" id="{97E06932-9C4B-450D-A696-DA639222A128}"/>
              </a:ext>
            </a:extLst>
          </p:cNvPr>
          <p:cNvPicPr>
            <a:picLocks noChangeAspect="1"/>
          </p:cNvPicPr>
          <p:nvPr/>
        </p:nvPicPr>
        <p:blipFill>
          <a:blip r:embed="rId13"/>
          <a:stretch>
            <a:fillRect/>
          </a:stretch>
        </p:blipFill>
        <p:spPr>
          <a:xfrm>
            <a:off x="9094325" y="2515278"/>
            <a:ext cx="2232799" cy="3179745"/>
          </a:xfrm>
          <a:prstGeom prst="rect">
            <a:avLst/>
          </a:prstGeom>
        </p:spPr>
      </p:pic>
      <p:pic>
        <p:nvPicPr>
          <p:cNvPr id="19" name="Picture 18">
            <a:extLst>
              <a:ext uri="{FF2B5EF4-FFF2-40B4-BE49-F238E27FC236}">
                <a16:creationId xmlns:a16="http://schemas.microsoft.com/office/drawing/2014/main" id="{6DD8A309-4A8E-484B-8B07-785855F7DB68}"/>
              </a:ext>
            </a:extLst>
          </p:cNvPr>
          <p:cNvPicPr>
            <a:picLocks noChangeAspect="1"/>
          </p:cNvPicPr>
          <p:nvPr/>
        </p:nvPicPr>
        <p:blipFill>
          <a:blip r:embed="rId14"/>
          <a:stretch>
            <a:fillRect/>
          </a:stretch>
        </p:blipFill>
        <p:spPr>
          <a:xfrm>
            <a:off x="6969723" y="2539237"/>
            <a:ext cx="1898893" cy="2704227"/>
          </a:xfrm>
          <a:prstGeom prst="rect">
            <a:avLst/>
          </a:prstGeom>
        </p:spPr>
      </p:pic>
      <p:pic>
        <p:nvPicPr>
          <p:cNvPr id="20" name="Picture 19">
            <a:extLst>
              <a:ext uri="{FF2B5EF4-FFF2-40B4-BE49-F238E27FC236}">
                <a16:creationId xmlns:a16="http://schemas.microsoft.com/office/drawing/2014/main" id="{69DD26CB-02F4-4D8D-B2F4-CD22372182DC}"/>
              </a:ext>
            </a:extLst>
          </p:cNvPr>
          <p:cNvPicPr>
            <a:picLocks noChangeAspect="1"/>
          </p:cNvPicPr>
          <p:nvPr/>
        </p:nvPicPr>
        <p:blipFill>
          <a:blip r:embed="rId15"/>
          <a:stretch>
            <a:fillRect/>
          </a:stretch>
        </p:blipFill>
        <p:spPr>
          <a:xfrm>
            <a:off x="149494" y="5777872"/>
            <a:ext cx="585267" cy="182896"/>
          </a:xfrm>
          <a:prstGeom prst="rect">
            <a:avLst/>
          </a:prstGeom>
        </p:spPr>
      </p:pic>
    </p:spTree>
    <p:custDataLst>
      <p:tags r:id="rId1"/>
    </p:custDataLst>
    <p:extLst>
      <p:ext uri="{BB962C8B-B14F-4D97-AF65-F5344CB8AC3E}">
        <p14:creationId xmlns:p14="http://schemas.microsoft.com/office/powerpoint/2010/main" val="2263823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0" y="6415703"/>
            <a:ext cx="12192000" cy="442297"/>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78068" y="1371879"/>
            <a:ext cx="623317" cy="4875227"/>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10725" y="179817"/>
            <a:ext cx="1890660" cy="1126667"/>
          </a:xfrm>
          <a:prstGeom prst="rect">
            <a:avLst/>
          </a:prstGeom>
        </p:spPr>
      </p:pic>
      <p:sp>
        <p:nvSpPr>
          <p:cNvPr id="15" name="TextBox 14"/>
          <p:cNvSpPr txBox="1"/>
          <p:nvPr/>
        </p:nvSpPr>
        <p:spPr>
          <a:xfrm>
            <a:off x="922420" y="1211513"/>
            <a:ext cx="5734815" cy="4801314"/>
          </a:xfrm>
          <a:prstGeom prst="rect">
            <a:avLst/>
          </a:prstGeom>
          <a:noFill/>
        </p:spPr>
        <p:txBody>
          <a:bodyPr wrap="square" rtlCol="0">
            <a:spAutoFit/>
          </a:bodyPr>
          <a:lstStyle/>
          <a:p>
            <a:pPr>
              <a:buClr>
                <a:srgbClr val="92D050"/>
              </a:buClr>
            </a:pPr>
            <a:r>
              <a:rPr lang="en-US" dirty="0">
                <a:solidFill>
                  <a:schemeClr val="bg1">
                    <a:lumMod val="50000"/>
                  </a:schemeClr>
                </a:solidFill>
                <a:cs typeface="Arial" panose="020B0604020202020204" pitchFamily="34" charset="0"/>
              </a:rPr>
              <a:t>Benefits for members:</a:t>
            </a:r>
          </a:p>
          <a:p>
            <a:pPr marL="800100" lvl="1" indent="-342900">
              <a:buClr>
                <a:srgbClr val="92D050"/>
              </a:buClr>
              <a:buFont typeface="Wingdings" panose="05000000000000000000" pitchFamily="2" charset="2"/>
              <a:buChar char="§"/>
            </a:pPr>
            <a:r>
              <a:rPr lang="en-US" dirty="0">
                <a:solidFill>
                  <a:schemeClr val="bg1">
                    <a:lumMod val="50000"/>
                  </a:schemeClr>
                </a:solidFill>
                <a:cs typeface="Arial" panose="020B0604020202020204" pitchFamily="34" charset="0"/>
              </a:rPr>
              <a:t>Quarterly newsletter through the post.</a:t>
            </a:r>
          </a:p>
          <a:p>
            <a:pPr marL="800100" lvl="1" indent="-342900">
              <a:buClr>
                <a:srgbClr val="92D050"/>
              </a:buClr>
              <a:buFont typeface="Wingdings" panose="05000000000000000000" pitchFamily="2" charset="2"/>
              <a:buChar char="§"/>
            </a:pPr>
            <a:r>
              <a:rPr lang="en-US" dirty="0">
                <a:solidFill>
                  <a:schemeClr val="bg1">
                    <a:lumMod val="50000"/>
                  </a:schemeClr>
                </a:solidFill>
                <a:cs typeface="Arial" panose="020B0604020202020204" pitchFamily="34" charset="0"/>
              </a:rPr>
              <a:t>Opportunity to achieve new levels of membership, each coming with exciting rewards.</a:t>
            </a:r>
          </a:p>
          <a:p>
            <a:pPr marL="800100" lvl="1" indent="-342900">
              <a:buClr>
                <a:srgbClr val="92D050"/>
              </a:buClr>
              <a:buFont typeface="Wingdings" panose="05000000000000000000" pitchFamily="2" charset="2"/>
              <a:buChar char="§"/>
            </a:pPr>
            <a:r>
              <a:rPr lang="en-US" dirty="0">
                <a:solidFill>
                  <a:schemeClr val="bg1">
                    <a:lumMod val="50000"/>
                  </a:schemeClr>
                </a:solidFill>
                <a:cs typeface="Arial" panose="020B0604020202020204" pitchFamily="34" charset="0"/>
              </a:rPr>
              <a:t>Develop skills and learn new things.</a:t>
            </a:r>
          </a:p>
          <a:p>
            <a:pPr marL="800100" lvl="1" indent="-342900">
              <a:buClr>
                <a:srgbClr val="92D050"/>
              </a:buClr>
              <a:buFont typeface="Wingdings" panose="05000000000000000000" pitchFamily="2" charset="2"/>
              <a:buChar char="§"/>
            </a:pPr>
            <a:r>
              <a:rPr lang="en-US" dirty="0">
                <a:solidFill>
                  <a:schemeClr val="bg1">
                    <a:lumMod val="50000"/>
                  </a:schemeClr>
                </a:solidFill>
                <a:cs typeface="Arial" panose="020B0604020202020204" pitchFamily="34" charset="0"/>
              </a:rPr>
              <a:t>Talks in schools as well as a visit from our Mascot.</a:t>
            </a:r>
          </a:p>
          <a:p>
            <a:pPr marL="800100" lvl="1" indent="-342900">
              <a:buClr>
                <a:srgbClr val="92D050"/>
              </a:buClr>
              <a:buFont typeface="Wingdings" panose="05000000000000000000" pitchFamily="2" charset="2"/>
              <a:buChar char="§"/>
            </a:pPr>
            <a:r>
              <a:rPr lang="en-US" dirty="0">
                <a:solidFill>
                  <a:schemeClr val="bg1">
                    <a:lumMod val="50000"/>
                  </a:schemeClr>
                </a:solidFill>
                <a:cs typeface="Arial" panose="020B0604020202020204" pitchFamily="34" charset="0"/>
              </a:rPr>
              <a:t>Access to members only webpage (Members only App coming soon too).</a:t>
            </a:r>
          </a:p>
          <a:p>
            <a:pPr marL="800100" lvl="1" indent="-342900">
              <a:buClr>
                <a:srgbClr val="92D050"/>
              </a:buClr>
              <a:buFont typeface="Wingdings" panose="05000000000000000000" pitchFamily="2" charset="2"/>
              <a:buChar char="§"/>
            </a:pPr>
            <a:r>
              <a:rPr lang="en-US" dirty="0">
                <a:solidFill>
                  <a:schemeClr val="bg1">
                    <a:lumMod val="50000"/>
                  </a:schemeClr>
                </a:solidFill>
                <a:cs typeface="Arial" panose="020B0604020202020204" pitchFamily="34" charset="0"/>
              </a:rPr>
              <a:t>Support from central team.</a:t>
            </a:r>
          </a:p>
          <a:p>
            <a:pPr lvl="1">
              <a:buClr>
                <a:srgbClr val="92D050"/>
              </a:buClr>
            </a:pPr>
            <a:endParaRPr lang="en-US" dirty="0">
              <a:solidFill>
                <a:schemeClr val="bg1">
                  <a:lumMod val="50000"/>
                </a:schemeClr>
              </a:solidFill>
              <a:cs typeface="Arial" panose="020B0604020202020204" pitchFamily="34" charset="0"/>
            </a:endParaRPr>
          </a:p>
          <a:p>
            <a:pPr>
              <a:buClr>
                <a:srgbClr val="92D050"/>
              </a:buClr>
            </a:pPr>
            <a:r>
              <a:rPr lang="en-US" dirty="0">
                <a:solidFill>
                  <a:schemeClr val="bg1">
                    <a:lumMod val="50000"/>
                  </a:schemeClr>
                </a:solidFill>
                <a:cs typeface="Arial" panose="020B0604020202020204" pitchFamily="34" charset="0"/>
              </a:rPr>
              <a:t>Benefits for schools:</a:t>
            </a:r>
          </a:p>
          <a:p>
            <a:pPr marL="800100" lvl="1" indent="-342900">
              <a:buClr>
                <a:srgbClr val="92D050"/>
              </a:buClr>
              <a:buFont typeface="Wingdings" panose="05000000000000000000" pitchFamily="2" charset="2"/>
              <a:buChar char="§"/>
            </a:pPr>
            <a:r>
              <a:rPr lang="en-US" dirty="0">
                <a:solidFill>
                  <a:schemeClr val="bg1">
                    <a:lumMod val="50000"/>
                  </a:schemeClr>
                </a:solidFill>
                <a:cs typeface="Arial" panose="020B0604020202020204" pitchFamily="34" charset="0"/>
              </a:rPr>
              <a:t>Talks/assemblies.</a:t>
            </a:r>
          </a:p>
          <a:p>
            <a:pPr marL="800100" lvl="1" indent="-342900">
              <a:buClr>
                <a:srgbClr val="92D050"/>
              </a:buClr>
              <a:buFont typeface="Wingdings" panose="05000000000000000000" pitchFamily="2" charset="2"/>
              <a:buChar char="§"/>
            </a:pPr>
            <a:r>
              <a:rPr lang="en-US" dirty="0">
                <a:solidFill>
                  <a:schemeClr val="bg1">
                    <a:lumMod val="50000"/>
                  </a:schemeClr>
                </a:solidFill>
                <a:cs typeface="Arial" panose="020B0604020202020204" pitchFamily="34" charset="0"/>
              </a:rPr>
              <a:t>Visits from Blade to school fairs etc.</a:t>
            </a:r>
          </a:p>
          <a:p>
            <a:pPr marL="800100" lvl="1" indent="-342900">
              <a:buClr>
                <a:srgbClr val="92D050"/>
              </a:buClr>
              <a:buFont typeface="Wingdings" panose="05000000000000000000" pitchFamily="2" charset="2"/>
              <a:buChar char="§"/>
            </a:pPr>
            <a:r>
              <a:rPr lang="en-US" dirty="0">
                <a:solidFill>
                  <a:schemeClr val="bg1">
                    <a:lumMod val="50000"/>
                  </a:schemeClr>
                </a:solidFill>
                <a:cs typeface="Arial" panose="020B0604020202020204" pitchFamily="34" charset="0"/>
              </a:rPr>
              <a:t>Careers talks.</a:t>
            </a:r>
          </a:p>
          <a:p>
            <a:pPr marL="800100" lvl="1" indent="-342900">
              <a:buClr>
                <a:srgbClr val="92D050"/>
              </a:buClr>
              <a:buFont typeface="Wingdings" panose="05000000000000000000" pitchFamily="2" charset="2"/>
              <a:buChar char="§"/>
            </a:pPr>
            <a:r>
              <a:rPr lang="en-US" dirty="0">
                <a:solidFill>
                  <a:schemeClr val="bg1">
                    <a:lumMod val="50000"/>
                  </a:schemeClr>
                </a:solidFill>
                <a:cs typeface="Arial" panose="020B0604020202020204" pitchFamily="34" charset="0"/>
              </a:rPr>
              <a:t>Advice and training on various aspects of community work.</a:t>
            </a:r>
          </a:p>
          <a:p>
            <a:pPr marL="800100" lvl="1" indent="-342900">
              <a:buClr>
                <a:srgbClr val="92D050"/>
              </a:buClr>
              <a:buFont typeface="Wingdings" panose="05000000000000000000" pitchFamily="2" charset="2"/>
              <a:buChar char="§"/>
            </a:pPr>
            <a:r>
              <a:rPr lang="en-US" dirty="0">
                <a:solidFill>
                  <a:schemeClr val="bg1">
                    <a:lumMod val="50000"/>
                  </a:schemeClr>
                </a:solidFill>
                <a:cs typeface="Arial" panose="020B0604020202020204" pitchFamily="34" charset="0"/>
              </a:rPr>
              <a:t>Re-use of old phone/IT equipment and/or textiles.</a:t>
            </a:r>
            <a:endParaRPr lang="en-US" sz="2200" dirty="0">
              <a:solidFill>
                <a:schemeClr val="bg1">
                  <a:lumMod val="50000"/>
                </a:schemeClr>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44023147-9554-7D4F-899D-DAF70C23A6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9090" y="147879"/>
            <a:ext cx="1258658" cy="1190542"/>
          </a:xfrm>
          <a:prstGeom prst="rect">
            <a:avLst/>
          </a:prstGeom>
        </p:spPr>
      </p:pic>
      <p:pic>
        <p:nvPicPr>
          <p:cNvPr id="12" name="Graphic 11">
            <a:extLst>
              <a:ext uri="{FF2B5EF4-FFF2-40B4-BE49-F238E27FC236}">
                <a16:creationId xmlns:a16="http://schemas.microsoft.com/office/drawing/2014/main" id="{FCB67AB9-34D5-DF4A-B3DE-178A42B6710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4981" y="1298797"/>
            <a:ext cx="583144" cy="185728"/>
          </a:xfrm>
          <a:prstGeom prst="rect">
            <a:avLst/>
          </a:prstGeom>
        </p:spPr>
      </p:pic>
      <p:pic>
        <p:nvPicPr>
          <p:cNvPr id="16" name="Graphic 15">
            <a:extLst>
              <a:ext uri="{FF2B5EF4-FFF2-40B4-BE49-F238E27FC236}">
                <a16:creationId xmlns:a16="http://schemas.microsoft.com/office/drawing/2014/main" id="{46C1E5E2-87AE-904B-A52A-B9BBD8F10AA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8267" y="4016191"/>
            <a:ext cx="583144" cy="185728"/>
          </a:xfrm>
          <a:prstGeom prst="rect">
            <a:avLst/>
          </a:prstGeom>
        </p:spPr>
      </p:pic>
      <p:sp>
        <p:nvSpPr>
          <p:cNvPr id="18" name="TextBox 17">
            <a:extLst>
              <a:ext uri="{FF2B5EF4-FFF2-40B4-BE49-F238E27FC236}">
                <a16:creationId xmlns:a16="http://schemas.microsoft.com/office/drawing/2014/main" id="{BBC0EB93-160D-4740-BED7-0573378566D5}"/>
              </a:ext>
            </a:extLst>
          </p:cNvPr>
          <p:cNvSpPr txBox="1"/>
          <p:nvPr/>
        </p:nvSpPr>
        <p:spPr>
          <a:xfrm>
            <a:off x="185235" y="320544"/>
            <a:ext cx="9939266" cy="707886"/>
          </a:xfrm>
          <a:prstGeom prst="rect">
            <a:avLst/>
          </a:prstGeom>
          <a:noFill/>
        </p:spPr>
        <p:txBody>
          <a:bodyPr wrap="square" rtlCol="0">
            <a:spAutoFit/>
          </a:bodyPr>
          <a:lstStyle/>
          <a:p>
            <a:r>
              <a:rPr lang="en-US" sz="4000" b="1">
                <a:solidFill>
                  <a:srgbClr val="92D050"/>
                </a:solidFill>
              </a:rPr>
              <a:t>#TheCrew – what are the benefits?</a:t>
            </a:r>
            <a:endParaRPr lang="en-GB" sz="4000" b="1">
              <a:solidFill>
                <a:srgbClr val="92D050"/>
              </a:solidFill>
            </a:endParaRPr>
          </a:p>
        </p:txBody>
      </p:sp>
      <p:pic>
        <p:nvPicPr>
          <p:cNvPr id="4" name="Picture 3">
            <a:extLst>
              <a:ext uri="{FF2B5EF4-FFF2-40B4-BE49-F238E27FC236}">
                <a16:creationId xmlns:a16="http://schemas.microsoft.com/office/drawing/2014/main" id="{8D223340-F6E6-43E0-A3FA-C92314A02939}"/>
              </a:ext>
            </a:extLst>
          </p:cNvPr>
          <p:cNvPicPr>
            <a:picLocks noChangeAspect="1"/>
          </p:cNvPicPr>
          <p:nvPr/>
        </p:nvPicPr>
        <p:blipFill>
          <a:blip r:embed="rId10"/>
          <a:stretch>
            <a:fillRect/>
          </a:stretch>
        </p:blipFill>
        <p:spPr>
          <a:xfrm>
            <a:off x="6517230" y="3499927"/>
            <a:ext cx="2913624" cy="2445074"/>
          </a:xfrm>
          <a:prstGeom prst="rect">
            <a:avLst/>
          </a:prstGeom>
        </p:spPr>
      </p:pic>
      <p:pic>
        <p:nvPicPr>
          <p:cNvPr id="3" name="Picture 2">
            <a:extLst>
              <a:ext uri="{FF2B5EF4-FFF2-40B4-BE49-F238E27FC236}">
                <a16:creationId xmlns:a16="http://schemas.microsoft.com/office/drawing/2014/main" id="{CAB8FB2E-EE2C-497E-9575-C93DA5531DB6}"/>
              </a:ext>
            </a:extLst>
          </p:cNvPr>
          <p:cNvPicPr>
            <a:picLocks noChangeAspect="1"/>
          </p:cNvPicPr>
          <p:nvPr/>
        </p:nvPicPr>
        <p:blipFill>
          <a:blip r:embed="rId11"/>
          <a:stretch>
            <a:fillRect/>
          </a:stretch>
        </p:blipFill>
        <p:spPr>
          <a:xfrm>
            <a:off x="8803377" y="3458481"/>
            <a:ext cx="2814696" cy="2805675"/>
          </a:xfrm>
          <a:prstGeom prst="rect">
            <a:avLst/>
          </a:prstGeom>
        </p:spPr>
      </p:pic>
      <p:pic>
        <p:nvPicPr>
          <p:cNvPr id="14" name="Picture 13">
            <a:extLst>
              <a:ext uri="{FF2B5EF4-FFF2-40B4-BE49-F238E27FC236}">
                <a16:creationId xmlns:a16="http://schemas.microsoft.com/office/drawing/2014/main" id="{C52A011D-9D15-48BF-8A4F-1AD822EDA6BF}"/>
              </a:ext>
            </a:extLst>
          </p:cNvPr>
          <p:cNvPicPr>
            <a:picLocks noChangeAspect="1"/>
          </p:cNvPicPr>
          <p:nvPr/>
        </p:nvPicPr>
        <p:blipFill>
          <a:blip r:embed="rId12"/>
          <a:stretch>
            <a:fillRect/>
          </a:stretch>
        </p:blipFill>
        <p:spPr>
          <a:xfrm>
            <a:off x="6989816" y="1428578"/>
            <a:ext cx="4279763" cy="2432515"/>
          </a:xfrm>
          <a:prstGeom prst="rect">
            <a:avLst/>
          </a:prstGeom>
        </p:spPr>
      </p:pic>
    </p:spTree>
    <p:custDataLst>
      <p:tags r:id="rId1"/>
    </p:custDataLst>
    <p:extLst>
      <p:ext uri="{BB962C8B-B14F-4D97-AF65-F5344CB8AC3E}">
        <p14:creationId xmlns:p14="http://schemas.microsoft.com/office/powerpoint/2010/main" val="277283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481C187B-A861-5B23-1279-F871ACE74E42}"/>
              </a:ext>
            </a:extLst>
          </p:cNvPr>
          <p:cNvSpPr txBox="1"/>
          <p:nvPr/>
        </p:nvSpPr>
        <p:spPr>
          <a:xfrm>
            <a:off x="406261" y="199456"/>
            <a:ext cx="9167150" cy="707886"/>
          </a:xfrm>
          <a:prstGeom prst="rect">
            <a:avLst/>
          </a:prstGeom>
          <a:noFill/>
        </p:spPr>
        <p:txBody>
          <a:bodyPr wrap="square" rtlCol="0">
            <a:spAutoFit/>
          </a:bodyPr>
          <a:lstStyle/>
          <a:p>
            <a:r>
              <a:rPr lang="en-GB" sz="4000" b="1" dirty="0">
                <a:solidFill>
                  <a:srgbClr val="92D050"/>
                </a:solidFill>
              </a:rPr>
              <a:t>Get Involved</a:t>
            </a:r>
          </a:p>
        </p:txBody>
      </p:sp>
      <p:pic>
        <p:nvPicPr>
          <p:cNvPr id="53" name="Picture 52" descr="A picture containing graphical user interface&#10;&#10;Description automatically generated">
            <a:extLst>
              <a:ext uri="{FF2B5EF4-FFF2-40B4-BE49-F238E27FC236}">
                <a16:creationId xmlns:a16="http://schemas.microsoft.com/office/drawing/2014/main" id="{2DC451FD-9D02-043F-7C77-D728B4BB3A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0825" y="69126"/>
            <a:ext cx="1555289" cy="1018042"/>
          </a:xfrm>
          <a:prstGeom prst="rect">
            <a:avLst/>
          </a:prstGeom>
        </p:spPr>
      </p:pic>
      <p:sp>
        <p:nvSpPr>
          <p:cNvPr id="15" name="TextBox 14">
            <a:extLst>
              <a:ext uri="{FF2B5EF4-FFF2-40B4-BE49-F238E27FC236}">
                <a16:creationId xmlns:a16="http://schemas.microsoft.com/office/drawing/2014/main" id="{76251A3D-B39B-6165-8D69-4A25486F2F89}"/>
              </a:ext>
            </a:extLst>
          </p:cNvPr>
          <p:cNvSpPr txBox="1"/>
          <p:nvPr/>
        </p:nvSpPr>
        <p:spPr>
          <a:xfrm>
            <a:off x="353513" y="3172473"/>
            <a:ext cx="2295728" cy="523220"/>
          </a:xfrm>
          <a:prstGeom prst="rect">
            <a:avLst/>
          </a:prstGeom>
          <a:noFill/>
        </p:spPr>
        <p:txBody>
          <a:bodyPr wrap="square" rtlCol="0">
            <a:spAutoFit/>
          </a:bodyPr>
          <a:lstStyle/>
          <a:p>
            <a:pPr algn="ctr"/>
            <a:r>
              <a:rPr lang="en-GB" sz="1400" dirty="0">
                <a:solidFill>
                  <a:srgbClr val="828589"/>
                </a:solidFill>
                <a:latin typeface="Montserrat" panose="00000500000000000000" pitchFamily="2" charset="0"/>
              </a:rPr>
              <a:t>Charity of the Year</a:t>
            </a:r>
          </a:p>
          <a:p>
            <a:pPr algn="ctr"/>
            <a:r>
              <a:rPr lang="en-GB" sz="1400" dirty="0">
                <a:solidFill>
                  <a:srgbClr val="828589"/>
                </a:solidFill>
                <a:latin typeface="Montserrat" panose="00000500000000000000" pitchFamily="2" charset="0"/>
              </a:rPr>
              <a:t>Partnerships</a:t>
            </a:r>
          </a:p>
        </p:txBody>
      </p:sp>
      <p:pic>
        <p:nvPicPr>
          <p:cNvPr id="28" name="Picture 27" descr="Icon&#10;&#10;Description automatically generated">
            <a:extLst>
              <a:ext uri="{FF2B5EF4-FFF2-40B4-BE49-F238E27FC236}">
                <a16:creationId xmlns:a16="http://schemas.microsoft.com/office/drawing/2014/main" id="{5DC3691E-10F3-46D1-8B32-5BD2F40B78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846" y="1087168"/>
            <a:ext cx="1349061" cy="2139063"/>
          </a:xfrm>
          <a:prstGeom prst="rect">
            <a:avLst/>
          </a:prstGeom>
        </p:spPr>
      </p:pic>
      <p:pic>
        <p:nvPicPr>
          <p:cNvPr id="30" name="Picture 29" descr="Icon&#10;&#10;Description automatically generated with medium confidence">
            <a:extLst>
              <a:ext uri="{FF2B5EF4-FFF2-40B4-BE49-F238E27FC236}">
                <a16:creationId xmlns:a16="http://schemas.microsoft.com/office/drawing/2014/main" id="{9C8BF3AE-D995-8924-A65A-FAF5806C3E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7604" y="1618322"/>
            <a:ext cx="1718615" cy="1291915"/>
          </a:xfrm>
          <a:prstGeom prst="rect">
            <a:avLst/>
          </a:prstGeom>
        </p:spPr>
      </p:pic>
      <p:sp>
        <p:nvSpPr>
          <p:cNvPr id="31" name="TextBox 30">
            <a:extLst>
              <a:ext uri="{FF2B5EF4-FFF2-40B4-BE49-F238E27FC236}">
                <a16:creationId xmlns:a16="http://schemas.microsoft.com/office/drawing/2014/main" id="{B2041971-4E46-0548-8282-2A4C772503F3}"/>
              </a:ext>
            </a:extLst>
          </p:cNvPr>
          <p:cNvSpPr txBox="1"/>
          <p:nvPr/>
        </p:nvSpPr>
        <p:spPr>
          <a:xfrm>
            <a:off x="2636273" y="3172473"/>
            <a:ext cx="2295728" cy="523220"/>
          </a:xfrm>
          <a:prstGeom prst="rect">
            <a:avLst/>
          </a:prstGeom>
          <a:noFill/>
        </p:spPr>
        <p:txBody>
          <a:bodyPr wrap="square" rtlCol="0">
            <a:spAutoFit/>
          </a:bodyPr>
          <a:lstStyle/>
          <a:p>
            <a:pPr algn="ctr"/>
            <a:r>
              <a:rPr lang="en-GB" sz="1400" dirty="0">
                <a:solidFill>
                  <a:srgbClr val="828589"/>
                </a:solidFill>
                <a:latin typeface="Montserrat" panose="00000500000000000000" pitchFamily="2" charset="0"/>
              </a:rPr>
              <a:t>Fundraising</a:t>
            </a:r>
          </a:p>
          <a:p>
            <a:pPr algn="ctr"/>
            <a:r>
              <a:rPr lang="en-GB" sz="1400" dirty="0">
                <a:solidFill>
                  <a:srgbClr val="828589"/>
                </a:solidFill>
                <a:latin typeface="Montserrat" panose="00000500000000000000" pitchFamily="2" charset="0"/>
              </a:rPr>
              <a:t>Events</a:t>
            </a:r>
          </a:p>
        </p:txBody>
      </p:sp>
      <p:pic>
        <p:nvPicPr>
          <p:cNvPr id="36" name="Picture 35" descr="Icon&#10;&#10;Description automatically generated">
            <a:extLst>
              <a:ext uri="{FF2B5EF4-FFF2-40B4-BE49-F238E27FC236}">
                <a16:creationId xmlns:a16="http://schemas.microsoft.com/office/drawing/2014/main" id="{25667E6C-2326-8C20-4026-6768A07478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21747" y="1439788"/>
            <a:ext cx="1709220" cy="1721689"/>
          </a:xfrm>
          <a:prstGeom prst="rect">
            <a:avLst/>
          </a:prstGeom>
        </p:spPr>
      </p:pic>
      <p:sp>
        <p:nvSpPr>
          <p:cNvPr id="37" name="TextBox 36">
            <a:extLst>
              <a:ext uri="{FF2B5EF4-FFF2-40B4-BE49-F238E27FC236}">
                <a16:creationId xmlns:a16="http://schemas.microsoft.com/office/drawing/2014/main" id="{C941395F-1662-4BE6-1388-391D4F47BAA4}"/>
              </a:ext>
            </a:extLst>
          </p:cNvPr>
          <p:cNvSpPr txBox="1"/>
          <p:nvPr/>
        </p:nvSpPr>
        <p:spPr>
          <a:xfrm>
            <a:off x="8054046" y="3172473"/>
            <a:ext cx="2295728" cy="307777"/>
          </a:xfrm>
          <a:prstGeom prst="rect">
            <a:avLst/>
          </a:prstGeom>
          <a:noFill/>
        </p:spPr>
        <p:txBody>
          <a:bodyPr wrap="square" rtlCol="0">
            <a:spAutoFit/>
          </a:bodyPr>
          <a:lstStyle/>
          <a:p>
            <a:pPr algn="ctr"/>
            <a:r>
              <a:rPr lang="en-GB" sz="1400" dirty="0">
                <a:solidFill>
                  <a:srgbClr val="828589"/>
                </a:solidFill>
                <a:latin typeface="Montserrat" panose="00000500000000000000" pitchFamily="2" charset="0"/>
              </a:rPr>
              <a:t>Volunteer</a:t>
            </a:r>
          </a:p>
        </p:txBody>
      </p:sp>
      <p:pic>
        <p:nvPicPr>
          <p:cNvPr id="39" name="Picture 38" descr="Icon&#10;&#10;Description automatically generated">
            <a:extLst>
              <a:ext uri="{FF2B5EF4-FFF2-40B4-BE49-F238E27FC236}">
                <a16:creationId xmlns:a16="http://schemas.microsoft.com/office/drawing/2014/main" id="{4B7B6587-61CF-F984-5F92-44E0B68C6A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634" y="3933648"/>
            <a:ext cx="1792408" cy="1845469"/>
          </a:xfrm>
          <a:prstGeom prst="rect">
            <a:avLst/>
          </a:prstGeom>
        </p:spPr>
      </p:pic>
      <p:sp>
        <p:nvSpPr>
          <p:cNvPr id="40" name="TextBox 39">
            <a:extLst>
              <a:ext uri="{FF2B5EF4-FFF2-40B4-BE49-F238E27FC236}">
                <a16:creationId xmlns:a16="http://schemas.microsoft.com/office/drawing/2014/main" id="{8B6CBD62-F6D2-8A53-D9EC-91A50C443FFD}"/>
              </a:ext>
            </a:extLst>
          </p:cNvPr>
          <p:cNvSpPr txBox="1"/>
          <p:nvPr/>
        </p:nvSpPr>
        <p:spPr>
          <a:xfrm>
            <a:off x="474975" y="5903995"/>
            <a:ext cx="2295728" cy="307777"/>
          </a:xfrm>
          <a:prstGeom prst="rect">
            <a:avLst/>
          </a:prstGeom>
          <a:noFill/>
        </p:spPr>
        <p:txBody>
          <a:bodyPr wrap="square" rtlCol="0">
            <a:spAutoFit/>
          </a:bodyPr>
          <a:lstStyle/>
          <a:p>
            <a:pPr algn="ctr"/>
            <a:r>
              <a:rPr lang="en-GB" sz="1400" dirty="0">
                <a:solidFill>
                  <a:srgbClr val="828589"/>
                </a:solidFill>
                <a:latin typeface="Montserrat" panose="00000500000000000000" pitchFamily="2" charset="0"/>
              </a:rPr>
              <a:t>Make a Donation</a:t>
            </a:r>
          </a:p>
        </p:txBody>
      </p:sp>
      <p:pic>
        <p:nvPicPr>
          <p:cNvPr id="42" name="Picture 41" descr="Icon&#10;&#10;Description automatically generated">
            <a:extLst>
              <a:ext uri="{FF2B5EF4-FFF2-40B4-BE49-F238E27FC236}">
                <a16:creationId xmlns:a16="http://schemas.microsoft.com/office/drawing/2014/main" id="{76CDD561-DBD6-A070-8793-771380051B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0365" y="4052699"/>
            <a:ext cx="1792408" cy="1800555"/>
          </a:xfrm>
          <a:prstGeom prst="rect">
            <a:avLst/>
          </a:prstGeom>
        </p:spPr>
      </p:pic>
      <p:sp>
        <p:nvSpPr>
          <p:cNvPr id="43" name="TextBox 42">
            <a:extLst>
              <a:ext uri="{FF2B5EF4-FFF2-40B4-BE49-F238E27FC236}">
                <a16:creationId xmlns:a16="http://schemas.microsoft.com/office/drawing/2014/main" id="{27404F8B-97CE-F822-A82F-977D78A02B4F}"/>
              </a:ext>
            </a:extLst>
          </p:cNvPr>
          <p:cNvSpPr txBox="1"/>
          <p:nvPr/>
        </p:nvSpPr>
        <p:spPr>
          <a:xfrm>
            <a:off x="2786283" y="5903995"/>
            <a:ext cx="2295728" cy="307777"/>
          </a:xfrm>
          <a:prstGeom prst="rect">
            <a:avLst/>
          </a:prstGeom>
          <a:noFill/>
        </p:spPr>
        <p:txBody>
          <a:bodyPr wrap="square" rtlCol="0">
            <a:spAutoFit/>
          </a:bodyPr>
          <a:lstStyle/>
          <a:p>
            <a:pPr algn="ctr"/>
            <a:r>
              <a:rPr lang="en-GB" sz="1400" dirty="0">
                <a:solidFill>
                  <a:srgbClr val="828589"/>
                </a:solidFill>
                <a:latin typeface="Montserrat" panose="00000500000000000000" pitchFamily="2" charset="0"/>
              </a:rPr>
              <a:t>Recycle - Reuse</a:t>
            </a:r>
          </a:p>
        </p:txBody>
      </p:sp>
      <p:pic>
        <p:nvPicPr>
          <p:cNvPr id="45" name="Picture 44" descr="Icon&#10;&#10;Description automatically generated">
            <a:extLst>
              <a:ext uri="{FF2B5EF4-FFF2-40B4-BE49-F238E27FC236}">
                <a16:creationId xmlns:a16="http://schemas.microsoft.com/office/drawing/2014/main" id="{5CB18AAF-CD08-A2D1-AE98-D32DE8789D9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10771" y="3987900"/>
            <a:ext cx="1958513" cy="1824479"/>
          </a:xfrm>
          <a:prstGeom prst="rect">
            <a:avLst/>
          </a:prstGeom>
        </p:spPr>
      </p:pic>
      <p:sp>
        <p:nvSpPr>
          <p:cNvPr id="46" name="TextBox 45">
            <a:extLst>
              <a:ext uri="{FF2B5EF4-FFF2-40B4-BE49-F238E27FC236}">
                <a16:creationId xmlns:a16="http://schemas.microsoft.com/office/drawing/2014/main" id="{73C312E0-76FD-3520-AEC3-454D1A6F4A5C}"/>
              </a:ext>
            </a:extLst>
          </p:cNvPr>
          <p:cNvSpPr txBox="1"/>
          <p:nvPr/>
        </p:nvSpPr>
        <p:spPr>
          <a:xfrm>
            <a:off x="5835018" y="5903995"/>
            <a:ext cx="2295728" cy="307777"/>
          </a:xfrm>
          <a:prstGeom prst="rect">
            <a:avLst/>
          </a:prstGeom>
          <a:noFill/>
        </p:spPr>
        <p:txBody>
          <a:bodyPr wrap="square" rtlCol="0">
            <a:spAutoFit/>
          </a:bodyPr>
          <a:lstStyle/>
          <a:p>
            <a:pPr algn="ctr"/>
            <a:r>
              <a:rPr lang="en-GB" sz="1400" dirty="0">
                <a:solidFill>
                  <a:srgbClr val="828589"/>
                </a:solidFill>
                <a:latin typeface="Montserrat" panose="00000500000000000000" pitchFamily="2" charset="0"/>
              </a:rPr>
              <a:t>Shop with us</a:t>
            </a:r>
          </a:p>
        </p:txBody>
      </p:sp>
      <p:pic>
        <p:nvPicPr>
          <p:cNvPr id="48" name="Picture 47" descr="Text&#10;&#10;Description automatically generated with medium confidence">
            <a:extLst>
              <a:ext uri="{FF2B5EF4-FFF2-40B4-BE49-F238E27FC236}">
                <a16:creationId xmlns:a16="http://schemas.microsoft.com/office/drawing/2014/main" id="{EEFABB87-44F9-AD99-2007-2F4C5981A8D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80241" y="1787029"/>
            <a:ext cx="2596080" cy="1123208"/>
          </a:xfrm>
          <a:prstGeom prst="rect">
            <a:avLst/>
          </a:prstGeom>
        </p:spPr>
      </p:pic>
      <p:sp>
        <p:nvSpPr>
          <p:cNvPr id="49" name="TextBox 48">
            <a:extLst>
              <a:ext uri="{FF2B5EF4-FFF2-40B4-BE49-F238E27FC236}">
                <a16:creationId xmlns:a16="http://schemas.microsoft.com/office/drawing/2014/main" id="{81E7BB52-8AE3-043A-CA03-05B632AFB1BD}"/>
              </a:ext>
            </a:extLst>
          </p:cNvPr>
          <p:cNvSpPr txBox="1"/>
          <p:nvPr/>
        </p:nvSpPr>
        <p:spPr>
          <a:xfrm>
            <a:off x="5270049" y="3172473"/>
            <a:ext cx="2295728" cy="307777"/>
          </a:xfrm>
          <a:prstGeom prst="rect">
            <a:avLst/>
          </a:prstGeom>
          <a:noFill/>
        </p:spPr>
        <p:txBody>
          <a:bodyPr wrap="square" rtlCol="0">
            <a:spAutoFit/>
          </a:bodyPr>
          <a:lstStyle/>
          <a:p>
            <a:pPr algn="ctr"/>
            <a:r>
              <a:rPr lang="en-GB" sz="1400" dirty="0" err="1">
                <a:solidFill>
                  <a:srgbClr val="828589"/>
                </a:solidFill>
                <a:latin typeface="Montserrat" panose="00000500000000000000" pitchFamily="2" charset="0"/>
              </a:rPr>
              <a:t>Giftaid</a:t>
            </a:r>
            <a:endParaRPr lang="en-GB" sz="1400" dirty="0">
              <a:solidFill>
                <a:srgbClr val="828589"/>
              </a:solidFill>
              <a:latin typeface="Montserrat" panose="00000500000000000000" pitchFamily="2" charset="0"/>
            </a:endParaRPr>
          </a:p>
        </p:txBody>
      </p:sp>
      <p:pic>
        <p:nvPicPr>
          <p:cNvPr id="51" name="Picture 50" descr="Icon&#10;&#10;Description automatically generated">
            <a:extLst>
              <a:ext uri="{FF2B5EF4-FFF2-40B4-BE49-F238E27FC236}">
                <a16:creationId xmlns:a16="http://schemas.microsoft.com/office/drawing/2014/main" id="{9791A57F-FC71-5AE0-5C4D-E2DC93795AA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67112" y="3470273"/>
            <a:ext cx="2415449" cy="1991389"/>
          </a:xfrm>
          <a:prstGeom prst="rect">
            <a:avLst/>
          </a:prstGeom>
        </p:spPr>
      </p:pic>
      <p:sp>
        <p:nvSpPr>
          <p:cNvPr id="56" name="TextBox 55">
            <a:extLst>
              <a:ext uri="{FF2B5EF4-FFF2-40B4-BE49-F238E27FC236}">
                <a16:creationId xmlns:a16="http://schemas.microsoft.com/office/drawing/2014/main" id="{739D88DA-0C91-CF27-514D-BF8E56479BEE}"/>
              </a:ext>
            </a:extLst>
          </p:cNvPr>
          <p:cNvSpPr txBox="1"/>
          <p:nvPr/>
        </p:nvSpPr>
        <p:spPr>
          <a:xfrm>
            <a:off x="8043021" y="5578330"/>
            <a:ext cx="2295728" cy="523220"/>
          </a:xfrm>
          <a:prstGeom prst="rect">
            <a:avLst/>
          </a:prstGeom>
          <a:noFill/>
        </p:spPr>
        <p:txBody>
          <a:bodyPr wrap="square" rtlCol="0">
            <a:spAutoFit/>
          </a:bodyPr>
          <a:lstStyle/>
          <a:p>
            <a:pPr algn="ctr"/>
            <a:r>
              <a:rPr lang="en-GB" sz="1400" dirty="0">
                <a:solidFill>
                  <a:srgbClr val="828589"/>
                </a:solidFill>
                <a:latin typeface="Montserrat" panose="00000500000000000000" pitchFamily="2" charset="0"/>
              </a:rPr>
              <a:t>Data Wiping </a:t>
            </a:r>
          </a:p>
          <a:p>
            <a:pPr algn="ctr"/>
            <a:r>
              <a:rPr lang="en-GB" sz="1400" dirty="0">
                <a:solidFill>
                  <a:srgbClr val="828589"/>
                </a:solidFill>
                <a:latin typeface="Montserrat" panose="00000500000000000000" pitchFamily="2" charset="0"/>
              </a:rPr>
              <a:t>Service</a:t>
            </a:r>
          </a:p>
        </p:txBody>
      </p:sp>
      <p:sp>
        <p:nvSpPr>
          <p:cNvPr id="2" name="TextBox 1">
            <a:extLst>
              <a:ext uri="{FF2B5EF4-FFF2-40B4-BE49-F238E27FC236}">
                <a16:creationId xmlns:a16="http://schemas.microsoft.com/office/drawing/2014/main" id="{068815E8-B281-6E03-FE7E-14BA1617F3CE}"/>
              </a:ext>
            </a:extLst>
          </p:cNvPr>
          <p:cNvSpPr txBox="1"/>
          <p:nvPr/>
        </p:nvSpPr>
        <p:spPr>
          <a:xfrm>
            <a:off x="0" y="6628803"/>
            <a:ext cx="10487025" cy="200055"/>
          </a:xfrm>
          <a:prstGeom prst="rect">
            <a:avLst/>
          </a:prstGeom>
          <a:noFill/>
        </p:spPr>
        <p:txBody>
          <a:bodyPr wrap="square" rtlCol="0">
            <a:spAutoFit/>
          </a:bodyPr>
          <a:lstStyle/>
          <a:p>
            <a:r>
              <a:rPr lang="en-GB" sz="700" b="0" i="0" kern="1200" dirty="0">
                <a:solidFill>
                  <a:schemeClr val="bg1">
                    <a:lumMod val="65000"/>
                  </a:schemeClr>
                </a:solidFill>
                <a:effectLst/>
                <a:latin typeface="montserrat" panose="00000500000000000000" pitchFamily="2" charset="0"/>
              </a:rPr>
              <a:t>Part of The Air Ambulance Service. Registered in England and Wales as a limited company by guarantee.</a:t>
            </a:r>
            <a:r>
              <a:rPr lang="en-GB" sz="700" b="0" i="0" kern="1200" baseline="0" dirty="0">
                <a:solidFill>
                  <a:schemeClr val="bg1">
                    <a:lumMod val="65000"/>
                  </a:schemeClr>
                </a:solidFill>
                <a:effectLst/>
                <a:latin typeface="montserrat" panose="00000500000000000000" pitchFamily="2" charset="0"/>
              </a:rPr>
              <a:t> </a:t>
            </a:r>
            <a:r>
              <a:rPr lang="en-GB" sz="700" b="0" i="0" kern="1200" dirty="0">
                <a:solidFill>
                  <a:schemeClr val="bg1">
                    <a:lumMod val="65000"/>
                  </a:schemeClr>
                </a:solidFill>
                <a:effectLst/>
                <a:latin typeface="montserrat" panose="00000500000000000000" pitchFamily="2" charset="0"/>
              </a:rPr>
              <a:t>Registered Company No. 4845905. Registered Charity No. 1098874.</a:t>
            </a:r>
            <a:endParaRPr lang="en-GB" sz="700" dirty="0">
              <a:solidFill>
                <a:schemeClr val="bg1">
                  <a:lumMod val="65000"/>
                </a:schemeClr>
              </a:solidFill>
              <a:latin typeface="montserrat" panose="00000500000000000000" pitchFamily="2" charset="0"/>
            </a:endParaRPr>
          </a:p>
        </p:txBody>
      </p:sp>
      <p:pic>
        <p:nvPicPr>
          <p:cNvPr id="3" name="Picture 2">
            <a:extLst>
              <a:ext uri="{FF2B5EF4-FFF2-40B4-BE49-F238E27FC236}">
                <a16:creationId xmlns:a16="http://schemas.microsoft.com/office/drawing/2014/main" id="{29073F1E-FEB8-ADB1-06C4-1E810563AC5E}"/>
              </a:ext>
            </a:extLst>
          </p:cNvPr>
          <p:cNvPicPr>
            <a:picLocks noChangeAspect="1"/>
          </p:cNvPicPr>
          <p:nvPr/>
        </p:nvPicPr>
        <p:blipFill>
          <a:blip r:embed="rId13"/>
          <a:stretch>
            <a:fillRect/>
          </a:stretch>
        </p:blipFill>
        <p:spPr>
          <a:xfrm>
            <a:off x="0" y="6447745"/>
            <a:ext cx="12192000" cy="442297"/>
          </a:xfrm>
          <a:prstGeom prst="rect">
            <a:avLst/>
          </a:prstGeom>
        </p:spPr>
      </p:pic>
    </p:spTree>
    <p:custDataLst>
      <p:tags r:id="rId1"/>
    </p:custDataLst>
    <p:extLst>
      <p:ext uri="{BB962C8B-B14F-4D97-AF65-F5344CB8AC3E}">
        <p14:creationId xmlns:p14="http://schemas.microsoft.com/office/powerpoint/2010/main" val="2983893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Shape, circle&#10;&#10;Description automatically generated">
            <a:extLst>
              <a:ext uri="{FF2B5EF4-FFF2-40B4-BE49-F238E27FC236}">
                <a16:creationId xmlns:a16="http://schemas.microsoft.com/office/drawing/2014/main" id="{AEBBD5C6-C000-FE1C-B6CF-64B4EC75B6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6127" y="1353235"/>
            <a:ext cx="4043378" cy="3898439"/>
          </a:xfrm>
          <a:prstGeom prst="rect">
            <a:avLst/>
          </a:prstGeom>
        </p:spPr>
      </p:pic>
      <p:sp>
        <p:nvSpPr>
          <p:cNvPr id="52" name="TextBox 51">
            <a:extLst>
              <a:ext uri="{FF2B5EF4-FFF2-40B4-BE49-F238E27FC236}">
                <a16:creationId xmlns:a16="http://schemas.microsoft.com/office/drawing/2014/main" id="{481C187B-A861-5B23-1279-F871ACE74E42}"/>
              </a:ext>
            </a:extLst>
          </p:cNvPr>
          <p:cNvSpPr txBox="1"/>
          <p:nvPr/>
        </p:nvSpPr>
        <p:spPr>
          <a:xfrm>
            <a:off x="636607" y="297386"/>
            <a:ext cx="9167150" cy="707886"/>
          </a:xfrm>
          <a:prstGeom prst="rect">
            <a:avLst/>
          </a:prstGeom>
          <a:noFill/>
        </p:spPr>
        <p:txBody>
          <a:bodyPr wrap="square" rtlCol="0">
            <a:spAutoFit/>
          </a:bodyPr>
          <a:lstStyle/>
          <a:p>
            <a:r>
              <a:rPr lang="en-GB" sz="4000" b="1" dirty="0">
                <a:solidFill>
                  <a:srgbClr val="92D050"/>
                </a:solidFill>
              </a:rPr>
              <a:t>Get in Touch</a:t>
            </a:r>
          </a:p>
        </p:txBody>
      </p:sp>
      <p:pic>
        <p:nvPicPr>
          <p:cNvPr id="53" name="Picture 52" descr="A picture containing graphical user interface&#10;&#10;Description automatically generated">
            <a:extLst>
              <a:ext uri="{FF2B5EF4-FFF2-40B4-BE49-F238E27FC236}">
                <a16:creationId xmlns:a16="http://schemas.microsoft.com/office/drawing/2014/main" id="{2DC451FD-9D02-043F-7C77-D728B4BB3A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7828" y="142308"/>
            <a:ext cx="1555289" cy="1018042"/>
          </a:xfrm>
          <a:prstGeom prst="rect">
            <a:avLst/>
          </a:prstGeom>
        </p:spPr>
      </p:pic>
      <p:pic>
        <p:nvPicPr>
          <p:cNvPr id="4" name="Picture 3" descr="Icon&#10;&#10;Description automatically generated">
            <a:extLst>
              <a:ext uri="{FF2B5EF4-FFF2-40B4-BE49-F238E27FC236}">
                <a16:creationId xmlns:a16="http://schemas.microsoft.com/office/drawing/2014/main" id="{D3325E5E-D0D2-6C1C-1206-D75CD8FB5B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512" y="1988949"/>
            <a:ext cx="1008208" cy="1008208"/>
          </a:xfrm>
          <a:prstGeom prst="rect">
            <a:avLst/>
          </a:prstGeom>
        </p:spPr>
      </p:pic>
      <p:pic>
        <p:nvPicPr>
          <p:cNvPr id="7" name="Picture 6" descr="Logo, icon&#10;&#10;Description automatically generated">
            <a:extLst>
              <a:ext uri="{FF2B5EF4-FFF2-40B4-BE49-F238E27FC236}">
                <a16:creationId xmlns:a16="http://schemas.microsoft.com/office/drawing/2014/main" id="{C7C51E1B-2224-F995-9884-C847DC054B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479" y="2843237"/>
            <a:ext cx="866275" cy="866275"/>
          </a:xfrm>
          <a:prstGeom prst="rect">
            <a:avLst/>
          </a:prstGeom>
        </p:spPr>
      </p:pic>
      <p:pic>
        <p:nvPicPr>
          <p:cNvPr id="11" name="Picture 10" descr="Logo&#10;&#10;Description automatically generated with medium confidence">
            <a:extLst>
              <a:ext uri="{FF2B5EF4-FFF2-40B4-BE49-F238E27FC236}">
                <a16:creationId xmlns:a16="http://schemas.microsoft.com/office/drawing/2014/main" id="{DA657894-75EC-6447-E911-17C8E1B74D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5044" y="4379765"/>
            <a:ext cx="1163145" cy="1163145"/>
          </a:xfrm>
          <a:prstGeom prst="rect">
            <a:avLst/>
          </a:prstGeom>
        </p:spPr>
      </p:pic>
      <p:pic>
        <p:nvPicPr>
          <p:cNvPr id="13" name="Picture 12" descr="Icon&#10;&#10;Description automatically generated">
            <a:extLst>
              <a:ext uri="{FF2B5EF4-FFF2-40B4-BE49-F238E27FC236}">
                <a16:creationId xmlns:a16="http://schemas.microsoft.com/office/drawing/2014/main" id="{D6F17094-7DEB-B8E4-BC86-95C70F506AC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5044" y="3552411"/>
            <a:ext cx="1163145" cy="1163145"/>
          </a:xfrm>
          <a:prstGeom prst="rect">
            <a:avLst/>
          </a:prstGeom>
        </p:spPr>
      </p:pic>
      <p:pic>
        <p:nvPicPr>
          <p:cNvPr id="16" name="Picture 15" descr="Icon&#10;&#10;Description automatically generated">
            <a:extLst>
              <a:ext uri="{FF2B5EF4-FFF2-40B4-BE49-F238E27FC236}">
                <a16:creationId xmlns:a16="http://schemas.microsoft.com/office/drawing/2014/main" id="{27030E42-AF98-BD9E-E696-98A95EC0A7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2512" y="1161750"/>
            <a:ext cx="1008208" cy="1008208"/>
          </a:xfrm>
          <a:prstGeom prst="rect">
            <a:avLst/>
          </a:prstGeom>
        </p:spPr>
      </p:pic>
      <p:pic>
        <p:nvPicPr>
          <p:cNvPr id="18" name="Picture 17" descr="Icon&#10;&#10;Description automatically generated">
            <a:extLst>
              <a:ext uri="{FF2B5EF4-FFF2-40B4-BE49-F238E27FC236}">
                <a16:creationId xmlns:a16="http://schemas.microsoft.com/office/drawing/2014/main" id="{6752AC34-6F20-94F6-9065-E23AC2A13FF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279" y="5283295"/>
            <a:ext cx="974675" cy="974675"/>
          </a:xfrm>
          <a:prstGeom prst="rect">
            <a:avLst/>
          </a:prstGeom>
        </p:spPr>
      </p:pic>
      <p:sp>
        <p:nvSpPr>
          <p:cNvPr id="20" name="TextBox 19">
            <a:extLst>
              <a:ext uri="{FF2B5EF4-FFF2-40B4-BE49-F238E27FC236}">
                <a16:creationId xmlns:a16="http://schemas.microsoft.com/office/drawing/2014/main" id="{E276C63D-ACAF-7A89-D35A-FCB72042799D}"/>
              </a:ext>
            </a:extLst>
          </p:cNvPr>
          <p:cNvSpPr txBox="1"/>
          <p:nvPr/>
        </p:nvSpPr>
        <p:spPr>
          <a:xfrm>
            <a:off x="1717887" y="1372690"/>
            <a:ext cx="5440947" cy="5031506"/>
          </a:xfrm>
          <a:prstGeom prst="rect">
            <a:avLst/>
          </a:prstGeom>
          <a:noFill/>
        </p:spPr>
        <p:txBody>
          <a:bodyPr wrap="square" rtlCol="0">
            <a:spAutoFit/>
          </a:bodyPr>
          <a:lstStyle/>
          <a:p>
            <a:pPr>
              <a:lnSpc>
                <a:spcPct val="150000"/>
              </a:lnSpc>
            </a:pPr>
            <a:r>
              <a:rPr lang="en-GB" dirty="0">
                <a:solidFill>
                  <a:srgbClr val="3A3C42"/>
                </a:solidFill>
                <a:latin typeface="montserrat" panose="00000500000000000000" pitchFamily="2" charset="0"/>
              </a:rPr>
              <a:t>www.childrensairambulance.org.uk</a:t>
            </a:r>
          </a:p>
          <a:p>
            <a:pPr>
              <a:lnSpc>
                <a:spcPct val="150000"/>
              </a:lnSpc>
            </a:pPr>
            <a:endParaRPr lang="en-GB" dirty="0">
              <a:solidFill>
                <a:srgbClr val="3A3C42"/>
              </a:solidFill>
              <a:latin typeface="montserrat" panose="00000500000000000000" pitchFamily="2" charset="0"/>
            </a:endParaRPr>
          </a:p>
          <a:p>
            <a:pPr>
              <a:lnSpc>
                <a:spcPct val="150000"/>
              </a:lnSpc>
            </a:pPr>
            <a:r>
              <a:rPr lang="en-GB" dirty="0">
                <a:solidFill>
                  <a:srgbClr val="3A3C42"/>
                </a:solidFill>
                <a:latin typeface="montserrat" panose="00000500000000000000" pitchFamily="2" charset="0"/>
              </a:rPr>
              <a:t>fundraising@childrensairambulance.org.uk</a:t>
            </a:r>
          </a:p>
          <a:p>
            <a:pPr>
              <a:lnSpc>
                <a:spcPct val="150000"/>
              </a:lnSpc>
            </a:pPr>
            <a:endParaRPr lang="en-GB" dirty="0">
              <a:solidFill>
                <a:srgbClr val="3A3C42"/>
              </a:solidFill>
              <a:latin typeface="montserrat" panose="00000500000000000000" pitchFamily="2" charset="0"/>
            </a:endParaRPr>
          </a:p>
          <a:p>
            <a:pPr>
              <a:lnSpc>
                <a:spcPct val="150000"/>
              </a:lnSpc>
            </a:pPr>
            <a:r>
              <a:rPr lang="en-GB" dirty="0">
                <a:solidFill>
                  <a:srgbClr val="3A3C42"/>
                </a:solidFill>
                <a:latin typeface="montserrat" panose="00000500000000000000" pitchFamily="2" charset="0"/>
              </a:rPr>
              <a:t>@TheChildrensAirAmbulance</a:t>
            </a:r>
          </a:p>
          <a:p>
            <a:pPr>
              <a:lnSpc>
                <a:spcPct val="150000"/>
              </a:lnSpc>
            </a:pPr>
            <a:endParaRPr lang="en-GB" dirty="0">
              <a:solidFill>
                <a:srgbClr val="3A3C42"/>
              </a:solidFill>
              <a:latin typeface="montserrat" panose="00000500000000000000" pitchFamily="2" charset="0"/>
            </a:endParaRPr>
          </a:p>
          <a:p>
            <a:pPr>
              <a:lnSpc>
                <a:spcPct val="150000"/>
              </a:lnSpc>
            </a:pPr>
            <a:r>
              <a:rPr lang="en-GB" dirty="0">
                <a:solidFill>
                  <a:srgbClr val="3A3C42"/>
                </a:solidFill>
                <a:latin typeface="montserrat" panose="00000500000000000000" pitchFamily="2" charset="0"/>
              </a:rPr>
              <a:t>@ChildrensAirAmb</a:t>
            </a:r>
          </a:p>
          <a:p>
            <a:pPr>
              <a:lnSpc>
                <a:spcPct val="150000"/>
              </a:lnSpc>
            </a:pPr>
            <a:endParaRPr lang="en-GB" dirty="0">
              <a:solidFill>
                <a:srgbClr val="3A3C42"/>
              </a:solidFill>
              <a:latin typeface="montserrat" panose="00000500000000000000" pitchFamily="2" charset="0"/>
            </a:endParaRPr>
          </a:p>
          <a:p>
            <a:pPr>
              <a:lnSpc>
                <a:spcPct val="150000"/>
              </a:lnSpc>
            </a:pPr>
            <a:r>
              <a:rPr lang="en-GB" dirty="0">
                <a:solidFill>
                  <a:srgbClr val="3A3C42"/>
                </a:solidFill>
                <a:latin typeface="montserrat" panose="00000500000000000000" pitchFamily="2" charset="0"/>
              </a:rPr>
              <a:t>@ChildrensAirAmb</a:t>
            </a:r>
          </a:p>
          <a:p>
            <a:pPr>
              <a:lnSpc>
                <a:spcPct val="150000"/>
              </a:lnSpc>
            </a:pPr>
            <a:endParaRPr lang="en-GB" dirty="0">
              <a:solidFill>
                <a:srgbClr val="3A3C42"/>
              </a:solidFill>
              <a:latin typeface="montserrat" panose="00000500000000000000" pitchFamily="2" charset="0"/>
            </a:endParaRPr>
          </a:p>
          <a:p>
            <a:pPr>
              <a:lnSpc>
                <a:spcPct val="150000"/>
              </a:lnSpc>
            </a:pPr>
            <a:r>
              <a:rPr lang="en-GB" dirty="0">
                <a:solidFill>
                  <a:srgbClr val="3A3C42"/>
                </a:solidFill>
                <a:latin typeface="montserrat" panose="00000500000000000000" pitchFamily="2" charset="0"/>
              </a:rPr>
              <a:t>0300 3045 999</a:t>
            </a:r>
          </a:p>
          <a:p>
            <a:pPr>
              <a:lnSpc>
                <a:spcPct val="150000"/>
              </a:lnSpc>
            </a:pPr>
            <a:endParaRPr lang="en-GB" dirty="0">
              <a:solidFill>
                <a:srgbClr val="3A3C42"/>
              </a:solidFill>
              <a:latin typeface="montserrat" panose="00000500000000000000" pitchFamily="2" charset="0"/>
            </a:endParaRPr>
          </a:p>
        </p:txBody>
      </p:sp>
      <p:sp>
        <p:nvSpPr>
          <p:cNvPr id="25" name="TextBox 24">
            <a:extLst>
              <a:ext uri="{FF2B5EF4-FFF2-40B4-BE49-F238E27FC236}">
                <a16:creationId xmlns:a16="http://schemas.microsoft.com/office/drawing/2014/main" id="{DAA373A9-1357-1987-C514-17E480D77BA6}"/>
              </a:ext>
            </a:extLst>
          </p:cNvPr>
          <p:cNvSpPr txBox="1"/>
          <p:nvPr/>
        </p:nvSpPr>
        <p:spPr>
          <a:xfrm>
            <a:off x="7916608" y="2025181"/>
            <a:ext cx="2783306" cy="2554545"/>
          </a:xfrm>
          <a:prstGeom prst="rect">
            <a:avLst/>
          </a:prstGeom>
          <a:noFill/>
        </p:spPr>
        <p:txBody>
          <a:bodyPr wrap="square" rtlCol="0">
            <a:spAutoFit/>
          </a:bodyPr>
          <a:lstStyle/>
          <a:p>
            <a:r>
              <a:rPr lang="en-GB" sz="2000" b="1" dirty="0">
                <a:solidFill>
                  <a:schemeClr val="bg1"/>
                </a:solidFill>
                <a:latin typeface="montserrat" panose="00000500000000000000" pitchFamily="2" charset="0"/>
              </a:rPr>
              <a:t>Children’s Air Ambulance</a:t>
            </a:r>
          </a:p>
          <a:p>
            <a:r>
              <a:rPr lang="en-GB" sz="2000" b="1" dirty="0">
                <a:solidFill>
                  <a:schemeClr val="bg1"/>
                </a:solidFill>
                <a:latin typeface="montserrat" panose="00000500000000000000" pitchFamily="2" charset="0"/>
              </a:rPr>
              <a:t>Blue Skies House</a:t>
            </a:r>
          </a:p>
          <a:p>
            <a:r>
              <a:rPr lang="en-GB" sz="2000" b="1" dirty="0">
                <a:solidFill>
                  <a:schemeClr val="bg1"/>
                </a:solidFill>
                <a:latin typeface="montserrat" panose="00000500000000000000" pitchFamily="2" charset="0"/>
              </a:rPr>
              <a:t>Butlers Leap</a:t>
            </a:r>
          </a:p>
          <a:p>
            <a:r>
              <a:rPr lang="en-GB" sz="2000" b="1" dirty="0">
                <a:solidFill>
                  <a:schemeClr val="bg1"/>
                </a:solidFill>
                <a:latin typeface="montserrat" panose="00000500000000000000" pitchFamily="2" charset="0"/>
              </a:rPr>
              <a:t>Rugby</a:t>
            </a:r>
          </a:p>
          <a:p>
            <a:r>
              <a:rPr lang="en-GB" sz="2000" b="1" dirty="0">
                <a:solidFill>
                  <a:schemeClr val="bg1"/>
                </a:solidFill>
                <a:latin typeface="montserrat" panose="00000500000000000000" pitchFamily="2" charset="0"/>
              </a:rPr>
              <a:t>Warwickshire</a:t>
            </a:r>
          </a:p>
          <a:p>
            <a:r>
              <a:rPr lang="en-GB" sz="2000" b="1" dirty="0">
                <a:solidFill>
                  <a:schemeClr val="bg1"/>
                </a:solidFill>
                <a:latin typeface="montserrat" panose="00000500000000000000" pitchFamily="2" charset="0"/>
              </a:rPr>
              <a:t>CV21 3RQ</a:t>
            </a:r>
          </a:p>
          <a:p>
            <a:endParaRPr lang="en-GB" sz="2000" b="1" dirty="0">
              <a:solidFill>
                <a:schemeClr val="bg1"/>
              </a:solidFill>
              <a:latin typeface="montserrat" panose="00000500000000000000" pitchFamily="2" charset="0"/>
            </a:endParaRPr>
          </a:p>
        </p:txBody>
      </p:sp>
      <p:sp>
        <p:nvSpPr>
          <p:cNvPr id="31" name="Oval 30">
            <a:extLst>
              <a:ext uri="{FF2B5EF4-FFF2-40B4-BE49-F238E27FC236}">
                <a16:creationId xmlns:a16="http://schemas.microsoft.com/office/drawing/2014/main" id="{2A6B8ACA-5280-7D96-C1AE-7DF6CB4F01D9}"/>
              </a:ext>
            </a:extLst>
          </p:cNvPr>
          <p:cNvSpPr/>
          <p:nvPr/>
        </p:nvSpPr>
        <p:spPr>
          <a:xfrm>
            <a:off x="10284014" y="4148653"/>
            <a:ext cx="1462942" cy="1462942"/>
          </a:xfrm>
          <a:prstGeom prst="ellips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Text&#10;&#10;Description automatically generated with low confidence">
            <a:extLst>
              <a:ext uri="{FF2B5EF4-FFF2-40B4-BE49-F238E27FC236}">
                <a16:creationId xmlns:a16="http://schemas.microsoft.com/office/drawing/2014/main" id="{D2AA45BD-8A37-3B83-C4CE-C439B8CA748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17828" y="4717445"/>
            <a:ext cx="1181145" cy="361218"/>
          </a:xfrm>
          <a:prstGeom prst="rect">
            <a:avLst/>
          </a:prstGeom>
        </p:spPr>
      </p:pic>
      <p:sp>
        <p:nvSpPr>
          <p:cNvPr id="32" name="TextBox 31">
            <a:extLst>
              <a:ext uri="{FF2B5EF4-FFF2-40B4-BE49-F238E27FC236}">
                <a16:creationId xmlns:a16="http://schemas.microsoft.com/office/drawing/2014/main" id="{78CAA0D2-198C-660F-3427-60EB0F678761}"/>
              </a:ext>
            </a:extLst>
          </p:cNvPr>
          <p:cNvSpPr txBox="1"/>
          <p:nvPr/>
        </p:nvSpPr>
        <p:spPr>
          <a:xfrm>
            <a:off x="0" y="6628803"/>
            <a:ext cx="10487025" cy="200055"/>
          </a:xfrm>
          <a:prstGeom prst="rect">
            <a:avLst/>
          </a:prstGeom>
          <a:noFill/>
        </p:spPr>
        <p:txBody>
          <a:bodyPr wrap="square" rtlCol="0">
            <a:spAutoFit/>
          </a:bodyPr>
          <a:lstStyle/>
          <a:p>
            <a:r>
              <a:rPr lang="en-GB" sz="700" b="0" i="0" kern="1200" dirty="0">
                <a:solidFill>
                  <a:schemeClr val="bg1">
                    <a:lumMod val="65000"/>
                  </a:schemeClr>
                </a:solidFill>
                <a:effectLst/>
                <a:latin typeface="montserrat" panose="00000500000000000000" pitchFamily="2" charset="0"/>
              </a:rPr>
              <a:t>Part of The Air Ambulance Service. Registered in England and Wales as a limited company by guarantee.</a:t>
            </a:r>
            <a:r>
              <a:rPr lang="en-GB" sz="700" b="0" i="0" kern="1200" baseline="0" dirty="0">
                <a:solidFill>
                  <a:schemeClr val="bg1">
                    <a:lumMod val="65000"/>
                  </a:schemeClr>
                </a:solidFill>
                <a:effectLst/>
                <a:latin typeface="montserrat" panose="00000500000000000000" pitchFamily="2" charset="0"/>
              </a:rPr>
              <a:t> </a:t>
            </a:r>
            <a:r>
              <a:rPr lang="en-GB" sz="700" b="0" i="0" kern="1200" dirty="0">
                <a:solidFill>
                  <a:schemeClr val="bg1">
                    <a:lumMod val="65000"/>
                  </a:schemeClr>
                </a:solidFill>
                <a:effectLst/>
                <a:latin typeface="montserrat" panose="00000500000000000000" pitchFamily="2" charset="0"/>
              </a:rPr>
              <a:t>Registered Company No. 4845905. Registered Charity No. 1098874.</a:t>
            </a:r>
            <a:endParaRPr lang="en-GB" sz="700" dirty="0">
              <a:solidFill>
                <a:schemeClr val="bg1">
                  <a:lumMod val="65000"/>
                </a:schemeClr>
              </a:solidFill>
              <a:latin typeface="montserrat" panose="00000500000000000000" pitchFamily="2" charset="0"/>
            </a:endParaRPr>
          </a:p>
        </p:txBody>
      </p:sp>
      <p:pic>
        <p:nvPicPr>
          <p:cNvPr id="2" name="Picture 1">
            <a:extLst>
              <a:ext uri="{FF2B5EF4-FFF2-40B4-BE49-F238E27FC236}">
                <a16:creationId xmlns:a16="http://schemas.microsoft.com/office/drawing/2014/main" id="{BB39DA6A-71BA-9BBA-7AF5-5E4FEBE6049D}"/>
              </a:ext>
            </a:extLst>
          </p:cNvPr>
          <p:cNvPicPr>
            <a:picLocks noChangeAspect="1"/>
          </p:cNvPicPr>
          <p:nvPr/>
        </p:nvPicPr>
        <p:blipFill>
          <a:blip r:embed="rId13"/>
          <a:stretch>
            <a:fillRect/>
          </a:stretch>
        </p:blipFill>
        <p:spPr>
          <a:xfrm>
            <a:off x="0" y="6415703"/>
            <a:ext cx="12192000" cy="442297"/>
          </a:xfrm>
          <a:prstGeom prst="rect">
            <a:avLst/>
          </a:prstGeom>
        </p:spPr>
      </p:pic>
    </p:spTree>
    <p:custDataLst>
      <p:tags r:id="rId1"/>
    </p:custDataLst>
    <p:extLst>
      <p:ext uri="{BB962C8B-B14F-4D97-AF65-F5344CB8AC3E}">
        <p14:creationId xmlns:p14="http://schemas.microsoft.com/office/powerpoint/2010/main" val="282481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0" y="6415703"/>
            <a:ext cx="12192000" cy="442297"/>
          </a:xfrm>
          <a:prstGeom prst="rect">
            <a:avLst/>
          </a:prstGeom>
        </p:spPr>
      </p:pic>
      <p:pic>
        <p:nvPicPr>
          <p:cNvPr id="6" name="Picture 5"/>
          <p:cNvPicPr>
            <a:picLocks noChangeAspect="1"/>
          </p:cNvPicPr>
          <p:nvPr/>
        </p:nvPicPr>
        <p:blipFill>
          <a:blip r:embed="rId5"/>
          <a:stretch>
            <a:fillRect/>
          </a:stretch>
        </p:blipFill>
        <p:spPr>
          <a:xfrm>
            <a:off x="11478068" y="1371879"/>
            <a:ext cx="623317" cy="4875227"/>
          </a:xfrm>
          <a:prstGeom prst="rect">
            <a:avLst/>
          </a:prstGeom>
        </p:spPr>
      </p:pic>
      <p:pic>
        <p:nvPicPr>
          <p:cNvPr id="8" name="Picture 7"/>
          <p:cNvPicPr>
            <a:picLocks noChangeAspect="1"/>
          </p:cNvPicPr>
          <p:nvPr/>
        </p:nvPicPr>
        <p:blipFill>
          <a:blip r:embed="rId6"/>
          <a:stretch>
            <a:fillRect/>
          </a:stretch>
        </p:blipFill>
        <p:spPr>
          <a:xfrm>
            <a:off x="10210725" y="179817"/>
            <a:ext cx="1890660" cy="1126667"/>
          </a:xfrm>
          <a:prstGeom prst="rect">
            <a:avLst/>
          </a:prstGeom>
        </p:spPr>
      </p:pic>
      <p:sp>
        <p:nvSpPr>
          <p:cNvPr id="10" name="TextBox 9"/>
          <p:cNvSpPr txBox="1"/>
          <p:nvPr/>
        </p:nvSpPr>
        <p:spPr>
          <a:xfrm>
            <a:off x="387179" y="1215148"/>
            <a:ext cx="5812886" cy="4801314"/>
          </a:xfrm>
          <a:prstGeom prst="rect">
            <a:avLst/>
          </a:prstGeom>
          <a:noFill/>
        </p:spPr>
        <p:txBody>
          <a:bodyPr wrap="square" rtlCol="0">
            <a:spAutoFit/>
          </a:bodyPr>
          <a:lstStyle/>
          <a:p>
            <a:pPr lvl="1"/>
            <a:r>
              <a:rPr lang="en-US" dirty="0">
                <a:solidFill>
                  <a:schemeClr val="bg1">
                    <a:lumMod val="50000"/>
                  </a:schemeClr>
                </a:solidFill>
              </a:rPr>
              <a:t>National service providing inter-hospital transfers for critically ill babies, children and young people.</a:t>
            </a:r>
          </a:p>
          <a:p>
            <a:pPr marL="742950" lvl="1" indent="-285750">
              <a:buFont typeface="Arial" panose="020B0604020202020204" pitchFamily="34" charset="0"/>
              <a:buChar char="•"/>
            </a:pPr>
            <a:endParaRPr lang="en-US" dirty="0">
              <a:solidFill>
                <a:schemeClr val="bg1">
                  <a:lumMod val="50000"/>
                </a:schemeClr>
              </a:solidFill>
            </a:endParaRPr>
          </a:p>
          <a:p>
            <a:pPr lvl="1"/>
            <a:r>
              <a:rPr lang="en-US" dirty="0">
                <a:solidFill>
                  <a:schemeClr val="bg1">
                    <a:lumMod val="50000"/>
                  </a:schemeClr>
                </a:solidFill>
              </a:rPr>
              <a:t>First and only dedicated </a:t>
            </a:r>
            <a:r>
              <a:rPr lang="en-GB" dirty="0">
                <a:solidFill>
                  <a:schemeClr val="bg1">
                    <a:lumMod val="50000"/>
                  </a:schemeClr>
                </a:solidFill>
              </a:rPr>
              <a:t>paediatric</a:t>
            </a:r>
            <a:r>
              <a:rPr lang="en-US" dirty="0">
                <a:solidFill>
                  <a:schemeClr val="bg1">
                    <a:lumMod val="50000"/>
                  </a:schemeClr>
                </a:solidFill>
              </a:rPr>
              <a:t> helicopter emergency transfer service in this country.</a:t>
            </a:r>
          </a:p>
          <a:p>
            <a:pPr marL="742950" lvl="1" indent="-285750">
              <a:buFont typeface="Arial" panose="020B0604020202020204" pitchFamily="34" charset="0"/>
              <a:buChar char="•"/>
            </a:pPr>
            <a:endParaRPr lang="en-US" dirty="0">
              <a:solidFill>
                <a:schemeClr val="bg1">
                  <a:lumMod val="50000"/>
                </a:schemeClr>
              </a:solidFill>
            </a:endParaRPr>
          </a:p>
          <a:p>
            <a:pPr lvl="1"/>
            <a:r>
              <a:rPr lang="en-US" dirty="0">
                <a:solidFill>
                  <a:schemeClr val="bg1">
                    <a:lumMod val="50000"/>
                  </a:schemeClr>
                </a:solidFill>
              </a:rPr>
              <a:t>Bespoke specialist equipment on board provides a flying intensive care unit for children.</a:t>
            </a:r>
          </a:p>
          <a:p>
            <a:pPr marL="742950" lvl="1" indent="-285750">
              <a:buFont typeface="Arial" panose="020B0604020202020204" pitchFamily="34" charset="0"/>
              <a:buChar char="•"/>
            </a:pPr>
            <a:endParaRPr lang="en-US" dirty="0">
              <a:solidFill>
                <a:schemeClr val="bg1">
                  <a:lumMod val="50000"/>
                </a:schemeClr>
              </a:solidFill>
            </a:endParaRPr>
          </a:p>
          <a:p>
            <a:pPr lvl="1"/>
            <a:r>
              <a:rPr lang="en-US" dirty="0">
                <a:solidFill>
                  <a:schemeClr val="bg1">
                    <a:lumMod val="50000"/>
                  </a:schemeClr>
                </a:solidFill>
              </a:rPr>
              <a:t>Work alongside 11 clinical partners across the UK.</a:t>
            </a:r>
          </a:p>
          <a:p>
            <a:pPr marL="742950" lvl="1" indent="-285750">
              <a:buFont typeface="Arial" panose="020B0604020202020204" pitchFamily="34" charset="0"/>
              <a:buChar char="•"/>
            </a:pPr>
            <a:endParaRPr lang="en-US" dirty="0">
              <a:solidFill>
                <a:schemeClr val="bg1">
                  <a:lumMod val="50000"/>
                </a:schemeClr>
              </a:solidFill>
            </a:endParaRPr>
          </a:p>
          <a:p>
            <a:pPr lvl="1"/>
            <a:r>
              <a:rPr lang="en-US" dirty="0">
                <a:solidFill>
                  <a:schemeClr val="bg1">
                    <a:lumMod val="50000"/>
                  </a:schemeClr>
                </a:solidFill>
              </a:rPr>
              <a:t>When a child is too sick to fly, the Children’s Air Ambulance will fly the specialist team to the child.</a:t>
            </a:r>
          </a:p>
          <a:p>
            <a:pPr marL="742950" lvl="1" indent="-285750">
              <a:buFont typeface="Arial" panose="020B0604020202020204" pitchFamily="34" charset="0"/>
              <a:buChar char="•"/>
            </a:pPr>
            <a:endParaRPr lang="en-US" dirty="0">
              <a:solidFill>
                <a:schemeClr val="bg1">
                  <a:lumMod val="50000"/>
                </a:schemeClr>
              </a:solidFill>
            </a:endParaRPr>
          </a:p>
          <a:p>
            <a:pPr lvl="1"/>
            <a:r>
              <a:rPr lang="en-US" dirty="0">
                <a:solidFill>
                  <a:schemeClr val="bg1">
                    <a:lumMod val="50000"/>
                  </a:schemeClr>
                </a:solidFill>
              </a:rPr>
              <a:t>Bases in Doncaster and Oxford.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pic>
        <p:nvPicPr>
          <p:cNvPr id="13" name="Graphic 12">
            <a:extLst>
              <a:ext uri="{FF2B5EF4-FFF2-40B4-BE49-F238E27FC236}">
                <a16:creationId xmlns:a16="http://schemas.microsoft.com/office/drawing/2014/main" id="{51532451-9800-F042-99EF-1446D9CCAA7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3144" y="-634634"/>
            <a:ext cx="583144" cy="185728"/>
          </a:xfrm>
          <a:prstGeom prst="rect">
            <a:avLst/>
          </a:prstGeom>
        </p:spPr>
      </p:pic>
      <p:pic>
        <p:nvPicPr>
          <p:cNvPr id="14" name="Graphic 13">
            <a:extLst>
              <a:ext uri="{FF2B5EF4-FFF2-40B4-BE49-F238E27FC236}">
                <a16:creationId xmlns:a16="http://schemas.microsoft.com/office/drawing/2014/main" id="{EE89AB2A-DACD-E542-A18D-0C4C1005C16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66957" y="-349495"/>
            <a:ext cx="583144" cy="185728"/>
          </a:xfrm>
          <a:prstGeom prst="rect">
            <a:avLst/>
          </a:prstGeom>
        </p:spPr>
      </p:pic>
      <p:pic>
        <p:nvPicPr>
          <p:cNvPr id="15" name="Graphic 14">
            <a:extLst>
              <a:ext uri="{FF2B5EF4-FFF2-40B4-BE49-F238E27FC236}">
                <a16:creationId xmlns:a16="http://schemas.microsoft.com/office/drawing/2014/main" id="{F3F74EC2-8DB9-8B48-BA9C-84E41256A9A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0705" y="1120756"/>
            <a:ext cx="583144" cy="185728"/>
          </a:xfrm>
          <a:prstGeom prst="rect">
            <a:avLst/>
          </a:prstGeom>
        </p:spPr>
      </p:pic>
      <p:pic>
        <p:nvPicPr>
          <p:cNvPr id="16" name="Graphic 15">
            <a:extLst>
              <a:ext uri="{FF2B5EF4-FFF2-40B4-BE49-F238E27FC236}">
                <a16:creationId xmlns:a16="http://schemas.microsoft.com/office/drawing/2014/main" id="{B268433D-819D-2F4C-9E84-A6E4B4C3412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66957" y="1940809"/>
            <a:ext cx="583144" cy="185728"/>
          </a:xfrm>
          <a:prstGeom prst="rect">
            <a:avLst/>
          </a:prstGeom>
        </p:spPr>
      </p:pic>
      <p:pic>
        <p:nvPicPr>
          <p:cNvPr id="17" name="Graphic 16">
            <a:extLst>
              <a:ext uri="{FF2B5EF4-FFF2-40B4-BE49-F238E27FC236}">
                <a16:creationId xmlns:a16="http://schemas.microsoft.com/office/drawing/2014/main" id="{53F0CCA0-BCA0-C948-AD17-4973007FF0B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75385" y="3135799"/>
            <a:ext cx="583144" cy="185728"/>
          </a:xfrm>
          <a:prstGeom prst="rect">
            <a:avLst/>
          </a:prstGeom>
        </p:spPr>
      </p:pic>
      <p:pic>
        <p:nvPicPr>
          <p:cNvPr id="18" name="Graphic 17">
            <a:extLst>
              <a:ext uri="{FF2B5EF4-FFF2-40B4-BE49-F238E27FC236}">
                <a16:creationId xmlns:a16="http://schemas.microsoft.com/office/drawing/2014/main" id="{EEF5EFB5-D950-1F4E-9389-DB3AF20C691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68670" y="4145061"/>
            <a:ext cx="583144" cy="185728"/>
          </a:xfrm>
          <a:prstGeom prst="rect">
            <a:avLst/>
          </a:prstGeom>
        </p:spPr>
      </p:pic>
      <p:sp>
        <p:nvSpPr>
          <p:cNvPr id="19" name="TextBox 18">
            <a:extLst>
              <a:ext uri="{FF2B5EF4-FFF2-40B4-BE49-F238E27FC236}">
                <a16:creationId xmlns:a16="http://schemas.microsoft.com/office/drawing/2014/main" id="{BBC0EB93-160D-4740-BED7-0573378566D5}"/>
              </a:ext>
            </a:extLst>
          </p:cNvPr>
          <p:cNvSpPr txBox="1"/>
          <p:nvPr/>
        </p:nvSpPr>
        <p:spPr>
          <a:xfrm>
            <a:off x="493712" y="199357"/>
            <a:ext cx="7414054" cy="707886"/>
          </a:xfrm>
          <a:prstGeom prst="rect">
            <a:avLst/>
          </a:prstGeom>
          <a:noFill/>
        </p:spPr>
        <p:txBody>
          <a:bodyPr wrap="square" rtlCol="0">
            <a:spAutoFit/>
          </a:bodyPr>
          <a:lstStyle/>
          <a:p>
            <a:r>
              <a:rPr lang="en-US" sz="4000" b="1" dirty="0">
                <a:solidFill>
                  <a:srgbClr val="92D050"/>
                </a:solidFill>
              </a:rPr>
              <a:t>Children’s Air Ambulance</a:t>
            </a:r>
            <a:endParaRPr lang="en-GB" sz="4000" b="1" dirty="0">
              <a:solidFill>
                <a:srgbClr val="92D050"/>
              </a:solidFill>
            </a:endParaRPr>
          </a:p>
        </p:txBody>
      </p:sp>
      <p:pic>
        <p:nvPicPr>
          <p:cNvPr id="1026" name="Picture 2">
            <a:extLst>
              <a:ext uri="{FF2B5EF4-FFF2-40B4-BE49-F238E27FC236}">
                <a16:creationId xmlns:a16="http://schemas.microsoft.com/office/drawing/2014/main" id="{BF8CBEDF-7EEF-6093-EA5A-6534FDC9C7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9913" y="221139"/>
            <a:ext cx="6048375" cy="62007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6516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1.875E-6 -4.81481E-6 L 0.06432 0.27894 " pathEditMode="relative" rAng="0" ptsTypes="AA">
                                      <p:cBhvr>
                                        <p:cTn id="6" dur="2000" fill="hold"/>
                                        <p:tgtEl>
                                          <p:spTgt spid="13"/>
                                        </p:tgtEl>
                                        <p:attrNameLst>
                                          <p:attrName>ppt_x</p:attrName>
                                          <p:attrName>ppt_y</p:attrName>
                                        </p:attrNameLst>
                                      </p:cBhvr>
                                      <p:rCtr x="3216" y="13935"/>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6" presetClass="path" presetSubtype="0" accel="50000" decel="50000" fill="hold" nodeType="clickEffect">
                                  <p:stCondLst>
                                    <p:cond delay="0"/>
                                  </p:stCondLst>
                                  <p:childTnLst>
                                    <p:animMotion origin="layout" path="M -0.00989 -0.03217 L 0.14505 0.36296 " pathEditMode="relative" rAng="0" ptsTypes="AA">
                                      <p:cBhvr>
                                        <p:cTn id="13" dur="2000" fill="hold"/>
                                        <p:tgtEl>
                                          <p:spTgt spid="14"/>
                                        </p:tgtEl>
                                        <p:attrNameLst>
                                          <p:attrName>ppt_x</p:attrName>
                                          <p:attrName>ppt_y</p:attrName>
                                        </p:attrNameLst>
                                      </p:cBhvr>
                                      <p:rCtr x="7747" y="19745"/>
                                    </p:animMotion>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05339 -0.14259 L 0.1371 0.26852 " pathEditMode="relative" rAng="0" ptsTypes="AA">
                                      <p:cBhvr>
                                        <p:cTn id="20" dur="2000" fill="hold"/>
                                        <p:tgtEl>
                                          <p:spTgt spid="15"/>
                                        </p:tgtEl>
                                        <p:attrNameLst>
                                          <p:attrName>ppt_x</p:attrName>
                                          <p:attrName>ppt_y</p:attrName>
                                        </p:attrNameLst>
                                      </p:cBhvr>
                                      <p:rCtr x="9531" y="20556"/>
                                    </p:animMotion>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0.07304 -0.13959 L 0.14505 0.26481 " pathEditMode="relative" rAng="0" ptsTypes="AA">
                                      <p:cBhvr>
                                        <p:cTn id="27" dur="2000" fill="hold"/>
                                        <p:tgtEl>
                                          <p:spTgt spid="16"/>
                                        </p:tgtEl>
                                        <p:attrNameLst>
                                          <p:attrName>ppt_x</p:attrName>
                                          <p:attrName>ppt_y</p:attrName>
                                        </p:attrNameLst>
                                      </p:cBhvr>
                                      <p:rCtr x="10911" y="20208"/>
                                    </p:animMotion>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09713 -0.20602 L 0.12109 0.17755 " pathEditMode="relative" rAng="0" ptsTypes="AA">
                                      <p:cBhvr>
                                        <p:cTn id="34" dur="2000" fill="hold"/>
                                        <p:tgtEl>
                                          <p:spTgt spid="17"/>
                                        </p:tgtEl>
                                        <p:attrNameLst>
                                          <p:attrName>ppt_x</p:attrName>
                                          <p:attrName>ppt_y</p:attrName>
                                        </p:attrNameLst>
                                      </p:cBhvr>
                                      <p:rCtr x="10911" y="19167"/>
                                    </p:animMotion>
                                  </p:childTnLst>
                                </p:cTn>
                              </p:par>
                            </p:childTnLst>
                          </p:cTn>
                        </p:par>
                        <p:par>
                          <p:cTn id="35" fill="hold">
                            <p:stCondLst>
                              <p:cond delay="2000"/>
                            </p:stCondLst>
                            <p:childTnLst>
                              <p:par>
                                <p:cTn id="36" presetID="1" presetClass="entr" presetSubtype="0" fill="hold" nodeType="afterEffect">
                                  <p:stCondLst>
                                    <p:cond delay="0"/>
                                  </p:stCondLst>
                                  <p:childTnLst>
                                    <p:set>
                                      <p:cBhvr>
                                        <p:cTn id="37"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08646 -0.24004 L 0.15338 0.14352 " pathEditMode="relative" rAng="0" ptsTypes="AA">
                                      <p:cBhvr>
                                        <p:cTn id="41" dur="2000" fill="hold"/>
                                        <p:tgtEl>
                                          <p:spTgt spid="18"/>
                                        </p:tgtEl>
                                        <p:attrNameLst>
                                          <p:attrName>ppt_x</p:attrName>
                                          <p:attrName>ppt_y</p:attrName>
                                        </p:attrNameLst>
                                      </p:cBhvr>
                                      <p:rCtr x="11992" y="19167"/>
                                    </p:animMotion>
                                  </p:childTnLst>
                                </p:cTn>
                              </p:par>
                            </p:childTnLst>
                          </p:cTn>
                        </p:par>
                        <p:par>
                          <p:cTn id="42" fill="hold">
                            <p:stCondLst>
                              <p:cond delay="2000"/>
                            </p:stCondLst>
                            <p:childTnLst>
                              <p:par>
                                <p:cTn id="43" presetID="1" presetClass="entr" presetSubtype="0" fill="hold" nodeType="afterEffect">
                                  <p:stCondLst>
                                    <p:cond delay="0"/>
                                  </p:stCondLst>
                                  <p:childTnLst>
                                    <p:set>
                                      <p:cBhvr>
                                        <p:cTn id="4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0" y="6415703"/>
            <a:ext cx="12192000" cy="442297"/>
          </a:xfrm>
          <a:prstGeom prst="rect">
            <a:avLst/>
          </a:prstGeom>
        </p:spPr>
      </p:pic>
      <p:pic>
        <p:nvPicPr>
          <p:cNvPr id="6" name="Picture 5"/>
          <p:cNvPicPr>
            <a:picLocks noChangeAspect="1"/>
          </p:cNvPicPr>
          <p:nvPr/>
        </p:nvPicPr>
        <p:blipFill>
          <a:blip r:embed="rId5"/>
          <a:stretch>
            <a:fillRect/>
          </a:stretch>
        </p:blipFill>
        <p:spPr>
          <a:xfrm>
            <a:off x="11478068" y="1371879"/>
            <a:ext cx="623317" cy="4875227"/>
          </a:xfrm>
          <a:prstGeom prst="rect">
            <a:avLst/>
          </a:prstGeom>
        </p:spPr>
      </p:pic>
      <p:pic>
        <p:nvPicPr>
          <p:cNvPr id="8" name="Picture 7"/>
          <p:cNvPicPr>
            <a:picLocks noChangeAspect="1"/>
          </p:cNvPicPr>
          <p:nvPr/>
        </p:nvPicPr>
        <p:blipFill>
          <a:blip r:embed="rId6"/>
          <a:stretch>
            <a:fillRect/>
          </a:stretch>
        </p:blipFill>
        <p:spPr>
          <a:xfrm>
            <a:off x="10210725" y="179817"/>
            <a:ext cx="1890660" cy="1126667"/>
          </a:xfrm>
          <a:prstGeom prst="rect">
            <a:avLst/>
          </a:prstGeom>
        </p:spPr>
      </p:pic>
      <p:sp>
        <p:nvSpPr>
          <p:cNvPr id="9" name="TextBox 8"/>
          <p:cNvSpPr txBox="1"/>
          <p:nvPr/>
        </p:nvSpPr>
        <p:spPr>
          <a:xfrm>
            <a:off x="493712" y="199357"/>
            <a:ext cx="7414054" cy="1785104"/>
          </a:xfrm>
          <a:prstGeom prst="rect">
            <a:avLst/>
          </a:prstGeom>
          <a:noFill/>
        </p:spPr>
        <p:txBody>
          <a:bodyPr wrap="square" rtlCol="0">
            <a:spAutoFit/>
          </a:bodyPr>
          <a:lstStyle/>
          <a:p>
            <a:r>
              <a:rPr lang="en-GB" sz="4400" b="1" dirty="0">
                <a:solidFill>
                  <a:srgbClr val="92D050"/>
                </a:solidFill>
              </a:rPr>
              <a:t>Guess the Fact!</a:t>
            </a:r>
          </a:p>
          <a:p>
            <a:r>
              <a:rPr lang="en-GB" sz="6600" b="1" dirty="0">
                <a:solidFill>
                  <a:srgbClr val="92D050"/>
                </a:solidFill>
              </a:rPr>
              <a:t>What is Faster? </a:t>
            </a:r>
          </a:p>
        </p:txBody>
      </p:sp>
      <p:pic>
        <p:nvPicPr>
          <p:cNvPr id="4" name="Picture 3"/>
          <p:cNvPicPr>
            <a:picLocks noChangeAspect="1"/>
          </p:cNvPicPr>
          <p:nvPr/>
        </p:nvPicPr>
        <p:blipFill>
          <a:blip r:embed="rId7"/>
          <a:stretch>
            <a:fillRect/>
          </a:stretch>
        </p:blipFill>
        <p:spPr>
          <a:xfrm>
            <a:off x="248679" y="2013152"/>
            <a:ext cx="4076723" cy="2685460"/>
          </a:xfrm>
          <a:prstGeom prst="rect">
            <a:avLst/>
          </a:prstGeom>
        </p:spPr>
      </p:pic>
      <p:sp>
        <p:nvSpPr>
          <p:cNvPr id="12" name="TextBox 11"/>
          <p:cNvSpPr txBox="1"/>
          <p:nvPr/>
        </p:nvSpPr>
        <p:spPr>
          <a:xfrm>
            <a:off x="7847064" y="1922750"/>
            <a:ext cx="1395647" cy="584775"/>
          </a:xfrm>
          <a:prstGeom prst="rect">
            <a:avLst/>
          </a:prstGeom>
          <a:noFill/>
        </p:spPr>
        <p:txBody>
          <a:bodyPr wrap="square" rtlCol="0">
            <a:spAutoFit/>
          </a:bodyPr>
          <a:lstStyle/>
          <a:p>
            <a:pPr algn="ctr"/>
            <a:r>
              <a:rPr lang="en-US" sz="1600" b="1" dirty="0">
                <a:solidFill>
                  <a:schemeClr val="bg1"/>
                </a:solidFill>
              </a:rPr>
              <a:t>Agusta Westland 169</a:t>
            </a:r>
          </a:p>
        </p:txBody>
      </p:sp>
      <p:sp>
        <p:nvSpPr>
          <p:cNvPr id="15" name="TextBox 14"/>
          <p:cNvSpPr txBox="1"/>
          <p:nvPr/>
        </p:nvSpPr>
        <p:spPr>
          <a:xfrm>
            <a:off x="9418258" y="3206147"/>
            <a:ext cx="1395647" cy="523220"/>
          </a:xfrm>
          <a:prstGeom prst="rect">
            <a:avLst/>
          </a:prstGeom>
          <a:noFill/>
        </p:spPr>
        <p:txBody>
          <a:bodyPr wrap="square" rtlCol="0">
            <a:spAutoFit/>
          </a:bodyPr>
          <a:lstStyle/>
          <a:p>
            <a:pPr algn="ctr"/>
            <a:r>
              <a:rPr lang="en-US" sz="1400" b="1" dirty="0">
                <a:solidFill>
                  <a:schemeClr val="bg1"/>
                </a:solidFill>
              </a:rPr>
              <a:t>Top Speed: 165mph</a:t>
            </a:r>
            <a:endParaRPr lang="en-GB" sz="1400" b="1" dirty="0">
              <a:solidFill>
                <a:schemeClr val="bg1"/>
              </a:solidFill>
            </a:endParaRPr>
          </a:p>
        </p:txBody>
      </p:sp>
      <p:sp>
        <p:nvSpPr>
          <p:cNvPr id="17" name="TextBox 16"/>
          <p:cNvSpPr txBox="1"/>
          <p:nvPr/>
        </p:nvSpPr>
        <p:spPr>
          <a:xfrm>
            <a:off x="7939559" y="4870041"/>
            <a:ext cx="1395647" cy="523220"/>
          </a:xfrm>
          <a:prstGeom prst="rect">
            <a:avLst/>
          </a:prstGeom>
          <a:noFill/>
        </p:spPr>
        <p:txBody>
          <a:bodyPr wrap="square" rtlCol="0">
            <a:spAutoFit/>
          </a:bodyPr>
          <a:lstStyle/>
          <a:p>
            <a:pPr algn="ctr"/>
            <a:r>
              <a:rPr lang="en-US" sz="1400" b="1" dirty="0">
                <a:solidFill>
                  <a:schemeClr val="bg1"/>
                </a:solidFill>
              </a:rPr>
              <a:t>Equipped with weather radar</a:t>
            </a:r>
            <a:endParaRPr lang="en-GB" sz="1400" b="1" dirty="0">
              <a:solidFill>
                <a:schemeClr val="bg1"/>
              </a:solidFill>
            </a:endParaRPr>
          </a:p>
        </p:txBody>
      </p:sp>
      <p:pic>
        <p:nvPicPr>
          <p:cNvPr id="1030" name="Picture 6" descr="Ambulance - Wikipedia">
            <a:extLst>
              <a:ext uri="{FF2B5EF4-FFF2-40B4-BE49-F238E27FC236}">
                <a16:creationId xmlns:a16="http://schemas.microsoft.com/office/drawing/2014/main" id="{BB18C227-7CF4-41FF-8F52-5C9D8B03F9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5402" y="3797671"/>
            <a:ext cx="4071365" cy="26334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rand new Dorset Police marine boat is unveiled on film – Swanage News">
            <a:extLst>
              <a:ext uri="{FF2B5EF4-FFF2-40B4-BE49-F238E27FC236}">
                <a16:creationId xmlns:a16="http://schemas.microsoft.com/office/drawing/2014/main" id="{6003A498-0DB7-4B5F-AB22-38CF12C4AD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85702" y="1334568"/>
            <a:ext cx="4303185" cy="240978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3885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barn(inVertical)">
                                      <p:cBhvr>
                                        <p:cTn id="13" dur="500"/>
                                        <p:tgtEl>
                                          <p:spTgt spid="103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wipe(down)">
                                      <p:cBhvr>
                                        <p:cTn id="18" dur="580">
                                          <p:stCondLst>
                                            <p:cond delay="0"/>
                                          </p:stCondLst>
                                        </p:cTn>
                                        <p:tgtEl>
                                          <p:spTgt spid="1032"/>
                                        </p:tgtEl>
                                      </p:cBhvr>
                                    </p:animEffect>
                                    <p:anim calcmode="lin" valueType="num">
                                      <p:cBhvr>
                                        <p:cTn id="19"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24" dur="26">
                                          <p:stCondLst>
                                            <p:cond delay="650"/>
                                          </p:stCondLst>
                                        </p:cTn>
                                        <p:tgtEl>
                                          <p:spTgt spid="1032"/>
                                        </p:tgtEl>
                                      </p:cBhvr>
                                      <p:to x="100000" y="60000"/>
                                    </p:animScale>
                                    <p:animScale>
                                      <p:cBhvr>
                                        <p:cTn id="25" dur="166" decel="50000">
                                          <p:stCondLst>
                                            <p:cond delay="676"/>
                                          </p:stCondLst>
                                        </p:cTn>
                                        <p:tgtEl>
                                          <p:spTgt spid="1032"/>
                                        </p:tgtEl>
                                      </p:cBhvr>
                                      <p:to x="100000" y="100000"/>
                                    </p:animScale>
                                    <p:animScale>
                                      <p:cBhvr>
                                        <p:cTn id="26" dur="26">
                                          <p:stCondLst>
                                            <p:cond delay="1312"/>
                                          </p:stCondLst>
                                        </p:cTn>
                                        <p:tgtEl>
                                          <p:spTgt spid="1032"/>
                                        </p:tgtEl>
                                      </p:cBhvr>
                                      <p:to x="100000" y="80000"/>
                                    </p:animScale>
                                    <p:animScale>
                                      <p:cBhvr>
                                        <p:cTn id="27" dur="166" decel="50000">
                                          <p:stCondLst>
                                            <p:cond delay="1338"/>
                                          </p:stCondLst>
                                        </p:cTn>
                                        <p:tgtEl>
                                          <p:spTgt spid="1032"/>
                                        </p:tgtEl>
                                      </p:cBhvr>
                                      <p:to x="100000" y="100000"/>
                                    </p:animScale>
                                    <p:animScale>
                                      <p:cBhvr>
                                        <p:cTn id="28" dur="26">
                                          <p:stCondLst>
                                            <p:cond delay="1642"/>
                                          </p:stCondLst>
                                        </p:cTn>
                                        <p:tgtEl>
                                          <p:spTgt spid="1032"/>
                                        </p:tgtEl>
                                      </p:cBhvr>
                                      <p:to x="100000" y="90000"/>
                                    </p:animScale>
                                    <p:animScale>
                                      <p:cBhvr>
                                        <p:cTn id="29" dur="166" decel="50000">
                                          <p:stCondLst>
                                            <p:cond delay="1668"/>
                                          </p:stCondLst>
                                        </p:cTn>
                                        <p:tgtEl>
                                          <p:spTgt spid="1032"/>
                                        </p:tgtEl>
                                      </p:cBhvr>
                                      <p:to x="100000" y="100000"/>
                                    </p:animScale>
                                    <p:animScale>
                                      <p:cBhvr>
                                        <p:cTn id="30" dur="26">
                                          <p:stCondLst>
                                            <p:cond delay="1808"/>
                                          </p:stCondLst>
                                        </p:cTn>
                                        <p:tgtEl>
                                          <p:spTgt spid="1032"/>
                                        </p:tgtEl>
                                      </p:cBhvr>
                                      <p:to x="100000" y="95000"/>
                                    </p:animScale>
                                    <p:animScale>
                                      <p:cBhvr>
                                        <p:cTn id="31" dur="166" decel="50000">
                                          <p:stCondLst>
                                            <p:cond delay="1834"/>
                                          </p:stCondLst>
                                        </p:cTn>
                                        <p:tgtEl>
                                          <p:spTgt spid="10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0" y="6415703"/>
            <a:ext cx="12192000" cy="442297"/>
          </a:xfrm>
          <a:prstGeom prst="rect">
            <a:avLst/>
          </a:prstGeom>
        </p:spPr>
      </p:pic>
      <p:pic>
        <p:nvPicPr>
          <p:cNvPr id="6" name="Picture 5"/>
          <p:cNvPicPr>
            <a:picLocks noChangeAspect="1"/>
          </p:cNvPicPr>
          <p:nvPr/>
        </p:nvPicPr>
        <p:blipFill>
          <a:blip r:embed="rId5"/>
          <a:stretch>
            <a:fillRect/>
          </a:stretch>
        </p:blipFill>
        <p:spPr>
          <a:xfrm>
            <a:off x="11386629" y="1423480"/>
            <a:ext cx="623317" cy="4875227"/>
          </a:xfrm>
          <a:prstGeom prst="rect">
            <a:avLst/>
          </a:prstGeom>
        </p:spPr>
      </p:pic>
      <p:pic>
        <p:nvPicPr>
          <p:cNvPr id="8" name="Picture 7"/>
          <p:cNvPicPr>
            <a:picLocks noChangeAspect="1"/>
          </p:cNvPicPr>
          <p:nvPr/>
        </p:nvPicPr>
        <p:blipFill>
          <a:blip r:embed="rId6"/>
          <a:stretch>
            <a:fillRect/>
          </a:stretch>
        </p:blipFill>
        <p:spPr>
          <a:xfrm>
            <a:off x="10210725" y="179817"/>
            <a:ext cx="1890660" cy="1126667"/>
          </a:xfrm>
          <a:prstGeom prst="rect">
            <a:avLst/>
          </a:prstGeom>
        </p:spPr>
      </p:pic>
      <p:sp>
        <p:nvSpPr>
          <p:cNvPr id="9" name="TextBox 8"/>
          <p:cNvSpPr txBox="1"/>
          <p:nvPr/>
        </p:nvSpPr>
        <p:spPr>
          <a:xfrm>
            <a:off x="493712" y="199357"/>
            <a:ext cx="7414054" cy="1785104"/>
          </a:xfrm>
          <a:prstGeom prst="rect">
            <a:avLst/>
          </a:prstGeom>
          <a:noFill/>
        </p:spPr>
        <p:txBody>
          <a:bodyPr wrap="square" rtlCol="0">
            <a:spAutoFit/>
          </a:bodyPr>
          <a:lstStyle/>
          <a:p>
            <a:r>
              <a:rPr lang="en-GB" sz="4400" b="1" dirty="0">
                <a:solidFill>
                  <a:srgbClr val="92D050"/>
                </a:solidFill>
              </a:rPr>
              <a:t>Guess the Fact!</a:t>
            </a:r>
          </a:p>
          <a:p>
            <a:r>
              <a:rPr lang="en-GB" sz="6600" b="1" dirty="0">
                <a:solidFill>
                  <a:srgbClr val="92D050"/>
                </a:solidFill>
              </a:rPr>
              <a:t>What is Faster? </a:t>
            </a:r>
          </a:p>
        </p:txBody>
      </p:sp>
      <p:grpSp>
        <p:nvGrpSpPr>
          <p:cNvPr id="7" name="Group 6">
            <a:extLst>
              <a:ext uri="{FF2B5EF4-FFF2-40B4-BE49-F238E27FC236}">
                <a16:creationId xmlns:a16="http://schemas.microsoft.com/office/drawing/2014/main" id="{9DE1DFD0-EA5A-4740-AD40-687033716EF1}"/>
              </a:ext>
            </a:extLst>
          </p:cNvPr>
          <p:cNvGrpSpPr/>
          <p:nvPr/>
        </p:nvGrpSpPr>
        <p:grpSpPr>
          <a:xfrm>
            <a:off x="6775274" y="1455417"/>
            <a:ext cx="4611355" cy="4843289"/>
            <a:chOff x="5278369" y="1519611"/>
            <a:chExt cx="6665785" cy="4693723"/>
          </a:xfrm>
        </p:grpSpPr>
        <p:sp>
          <p:nvSpPr>
            <p:cNvPr id="3" name="Explosion: 14 Points 2">
              <a:extLst>
                <a:ext uri="{FF2B5EF4-FFF2-40B4-BE49-F238E27FC236}">
                  <a16:creationId xmlns:a16="http://schemas.microsoft.com/office/drawing/2014/main" id="{9E376005-41A2-42B5-9E7D-C1698E9B664E}"/>
                </a:ext>
              </a:extLst>
            </p:cNvPr>
            <p:cNvSpPr/>
            <p:nvPr/>
          </p:nvSpPr>
          <p:spPr>
            <a:xfrm rot="21203660">
              <a:off x="5278369" y="1519611"/>
              <a:ext cx="6665785" cy="4693723"/>
            </a:xfrm>
            <a:prstGeom prst="irregularSeal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1042D51-496C-4AC5-B533-438944546737}"/>
                </a:ext>
              </a:extLst>
            </p:cNvPr>
            <p:cNvSpPr txBox="1"/>
            <p:nvPr/>
          </p:nvSpPr>
          <p:spPr>
            <a:xfrm>
              <a:off x="6783911" y="2926775"/>
              <a:ext cx="3638085" cy="2147559"/>
            </a:xfrm>
            <a:prstGeom prst="rect">
              <a:avLst/>
            </a:prstGeom>
            <a:noFill/>
          </p:spPr>
          <p:txBody>
            <a:bodyPr wrap="square" rtlCol="0">
              <a:spAutoFit/>
            </a:bodyPr>
            <a:lstStyle/>
            <a:p>
              <a:r>
                <a:rPr lang="en-GB" sz="2400" dirty="0"/>
                <a:t>Top Speed of 165MPH - that’s over x2 the average speed of a land ambulance!</a:t>
              </a:r>
            </a:p>
            <a:p>
              <a:endParaRPr lang="en-GB" dirty="0"/>
            </a:p>
          </p:txBody>
        </p:sp>
      </p:grpSp>
      <p:pic>
        <p:nvPicPr>
          <p:cNvPr id="2050" name="Picture 2">
            <a:extLst>
              <a:ext uri="{FF2B5EF4-FFF2-40B4-BE49-F238E27FC236}">
                <a16:creationId xmlns:a16="http://schemas.microsoft.com/office/drawing/2014/main" id="{9F588426-3A86-C993-A194-891E89052A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900630"/>
            <a:ext cx="8399038" cy="36035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6131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0" y="6415703"/>
            <a:ext cx="12192000" cy="442297"/>
          </a:xfrm>
          <a:prstGeom prst="rect">
            <a:avLst/>
          </a:prstGeom>
        </p:spPr>
      </p:pic>
      <p:pic>
        <p:nvPicPr>
          <p:cNvPr id="6" name="Picture 5"/>
          <p:cNvPicPr>
            <a:picLocks noChangeAspect="1"/>
          </p:cNvPicPr>
          <p:nvPr/>
        </p:nvPicPr>
        <p:blipFill>
          <a:blip r:embed="rId5"/>
          <a:stretch>
            <a:fillRect/>
          </a:stretch>
        </p:blipFill>
        <p:spPr>
          <a:xfrm>
            <a:off x="11478068" y="1371879"/>
            <a:ext cx="623317" cy="4875227"/>
          </a:xfrm>
          <a:prstGeom prst="rect">
            <a:avLst/>
          </a:prstGeom>
        </p:spPr>
      </p:pic>
      <p:pic>
        <p:nvPicPr>
          <p:cNvPr id="8" name="Picture 7"/>
          <p:cNvPicPr>
            <a:picLocks noChangeAspect="1"/>
          </p:cNvPicPr>
          <p:nvPr/>
        </p:nvPicPr>
        <p:blipFill>
          <a:blip r:embed="rId6"/>
          <a:stretch>
            <a:fillRect/>
          </a:stretch>
        </p:blipFill>
        <p:spPr>
          <a:xfrm>
            <a:off x="10210725" y="179817"/>
            <a:ext cx="1890660" cy="1126667"/>
          </a:xfrm>
          <a:prstGeom prst="rect">
            <a:avLst/>
          </a:prstGeom>
        </p:spPr>
      </p:pic>
      <p:pic>
        <p:nvPicPr>
          <p:cNvPr id="2" name="Picture 1"/>
          <p:cNvPicPr>
            <a:picLocks noChangeAspect="1"/>
          </p:cNvPicPr>
          <p:nvPr/>
        </p:nvPicPr>
        <p:blipFill>
          <a:blip r:embed="rId7"/>
          <a:stretch>
            <a:fillRect/>
          </a:stretch>
        </p:blipFill>
        <p:spPr>
          <a:xfrm>
            <a:off x="285307" y="1075840"/>
            <a:ext cx="8443783" cy="4985014"/>
          </a:xfrm>
          <a:prstGeom prst="rect">
            <a:avLst/>
          </a:prstGeom>
        </p:spPr>
      </p:pic>
      <p:sp>
        <p:nvSpPr>
          <p:cNvPr id="14" name="Oval 13"/>
          <p:cNvSpPr/>
          <p:nvPr/>
        </p:nvSpPr>
        <p:spPr>
          <a:xfrm>
            <a:off x="8968928" y="1531701"/>
            <a:ext cx="1528188" cy="1466335"/>
          </a:xfrm>
          <a:prstGeom prst="ellipse">
            <a:avLst/>
          </a:prstGeom>
          <a:solidFill>
            <a:srgbClr val="92D050"/>
          </a:solidFill>
          <a:ln>
            <a:solidFill>
              <a:srgbClr val="92D050"/>
            </a:soli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9034851" y="1737940"/>
            <a:ext cx="1395647" cy="1077218"/>
          </a:xfrm>
          <a:prstGeom prst="rect">
            <a:avLst/>
          </a:prstGeom>
          <a:noFill/>
        </p:spPr>
        <p:txBody>
          <a:bodyPr wrap="square" rtlCol="0">
            <a:spAutoFit/>
          </a:bodyPr>
          <a:lstStyle/>
          <a:p>
            <a:pPr algn="ctr"/>
            <a:r>
              <a:rPr lang="en-US" sz="1600" b="1" dirty="0">
                <a:solidFill>
                  <a:schemeClr val="bg1"/>
                </a:solidFill>
              </a:rPr>
              <a:t>Designed to suit the needs of the child and crew </a:t>
            </a:r>
          </a:p>
        </p:txBody>
      </p:sp>
      <p:sp>
        <p:nvSpPr>
          <p:cNvPr id="16" name="Oval 15"/>
          <p:cNvSpPr/>
          <p:nvPr/>
        </p:nvSpPr>
        <p:spPr>
          <a:xfrm>
            <a:off x="9848640" y="3121602"/>
            <a:ext cx="1528188" cy="1466335"/>
          </a:xfrm>
          <a:prstGeom prst="ellipse">
            <a:avLst/>
          </a:prstGeom>
          <a:solidFill>
            <a:srgbClr val="92D050"/>
          </a:solidFill>
          <a:ln>
            <a:solidFill>
              <a:srgbClr val="92D050"/>
            </a:soli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p:nvPr/>
        </p:nvSpPr>
        <p:spPr>
          <a:xfrm>
            <a:off x="9940982" y="3444340"/>
            <a:ext cx="1395647" cy="830997"/>
          </a:xfrm>
          <a:prstGeom prst="rect">
            <a:avLst/>
          </a:prstGeom>
          <a:noFill/>
        </p:spPr>
        <p:txBody>
          <a:bodyPr wrap="square" rtlCol="0">
            <a:spAutoFit/>
          </a:bodyPr>
          <a:lstStyle/>
          <a:p>
            <a:pPr algn="ctr"/>
            <a:r>
              <a:rPr lang="en-US" sz="1600" b="1" dirty="0">
                <a:solidFill>
                  <a:schemeClr val="bg1"/>
                </a:solidFill>
              </a:rPr>
              <a:t>Specialist stretcher and Baby Pod</a:t>
            </a:r>
          </a:p>
        </p:txBody>
      </p:sp>
      <p:sp>
        <p:nvSpPr>
          <p:cNvPr id="18" name="Oval 17"/>
          <p:cNvSpPr/>
          <p:nvPr/>
        </p:nvSpPr>
        <p:spPr>
          <a:xfrm>
            <a:off x="8968931" y="4587937"/>
            <a:ext cx="1528188" cy="1466335"/>
          </a:xfrm>
          <a:prstGeom prst="ellipse">
            <a:avLst/>
          </a:prstGeom>
          <a:solidFill>
            <a:srgbClr val="92D050"/>
          </a:solidFill>
          <a:ln>
            <a:solidFill>
              <a:srgbClr val="92D050"/>
            </a:soli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9034852" y="4907661"/>
            <a:ext cx="1395647" cy="830997"/>
          </a:xfrm>
          <a:prstGeom prst="rect">
            <a:avLst/>
          </a:prstGeom>
          <a:noFill/>
        </p:spPr>
        <p:txBody>
          <a:bodyPr wrap="square" rtlCol="0">
            <a:spAutoFit/>
          </a:bodyPr>
          <a:lstStyle/>
          <a:p>
            <a:pPr algn="ctr"/>
            <a:r>
              <a:rPr lang="en-US" sz="1600" b="1" dirty="0">
                <a:solidFill>
                  <a:schemeClr val="bg1"/>
                </a:solidFill>
              </a:rPr>
              <a:t>Parents can now fly with child</a:t>
            </a:r>
          </a:p>
        </p:txBody>
      </p:sp>
      <p:sp>
        <p:nvSpPr>
          <p:cNvPr id="21" name="TextBox 20">
            <a:extLst>
              <a:ext uri="{FF2B5EF4-FFF2-40B4-BE49-F238E27FC236}">
                <a16:creationId xmlns:a16="http://schemas.microsoft.com/office/drawing/2014/main" id="{B24380E5-876F-CD4B-91CE-5E72E40958E8}"/>
              </a:ext>
            </a:extLst>
          </p:cNvPr>
          <p:cNvSpPr txBox="1"/>
          <p:nvPr/>
        </p:nvSpPr>
        <p:spPr>
          <a:xfrm>
            <a:off x="493712" y="199357"/>
            <a:ext cx="7414054" cy="707886"/>
          </a:xfrm>
          <a:prstGeom prst="rect">
            <a:avLst/>
          </a:prstGeom>
          <a:noFill/>
        </p:spPr>
        <p:txBody>
          <a:bodyPr wrap="square" rtlCol="0">
            <a:spAutoFit/>
          </a:bodyPr>
          <a:lstStyle/>
          <a:p>
            <a:r>
              <a:rPr lang="en-US" sz="4000" b="1" dirty="0">
                <a:solidFill>
                  <a:srgbClr val="92D050"/>
                </a:solidFill>
              </a:rPr>
              <a:t>Children’s Air Ambulance</a:t>
            </a:r>
            <a:endParaRPr lang="en-GB" sz="4000" b="1" dirty="0">
              <a:solidFill>
                <a:srgbClr val="92D050"/>
              </a:solidFill>
            </a:endParaRPr>
          </a:p>
        </p:txBody>
      </p:sp>
    </p:spTree>
    <p:custDataLst>
      <p:tags r:id="rId1"/>
    </p:custDataLst>
    <p:extLst>
      <p:ext uri="{BB962C8B-B14F-4D97-AF65-F5344CB8AC3E}">
        <p14:creationId xmlns:p14="http://schemas.microsoft.com/office/powerpoint/2010/main" val="706434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0" y="6415703"/>
            <a:ext cx="12192000" cy="442297"/>
          </a:xfrm>
          <a:prstGeom prst="rect">
            <a:avLst/>
          </a:prstGeom>
        </p:spPr>
      </p:pic>
      <p:pic>
        <p:nvPicPr>
          <p:cNvPr id="6" name="Picture 5"/>
          <p:cNvPicPr>
            <a:picLocks noChangeAspect="1"/>
          </p:cNvPicPr>
          <p:nvPr/>
        </p:nvPicPr>
        <p:blipFill>
          <a:blip r:embed="rId5"/>
          <a:stretch>
            <a:fillRect/>
          </a:stretch>
        </p:blipFill>
        <p:spPr>
          <a:xfrm>
            <a:off x="11478068" y="1371879"/>
            <a:ext cx="623317" cy="4875227"/>
          </a:xfrm>
          <a:prstGeom prst="rect">
            <a:avLst/>
          </a:prstGeom>
        </p:spPr>
      </p:pic>
      <p:pic>
        <p:nvPicPr>
          <p:cNvPr id="8" name="Picture 7"/>
          <p:cNvPicPr>
            <a:picLocks noChangeAspect="1"/>
          </p:cNvPicPr>
          <p:nvPr/>
        </p:nvPicPr>
        <p:blipFill>
          <a:blip r:embed="rId6"/>
          <a:stretch>
            <a:fillRect/>
          </a:stretch>
        </p:blipFill>
        <p:spPr>
          <a:xfrm>
            <a:off x="10210725" y="179817"/>
            <a:ext cx="1890660" cy="1126667"/>
          </a:xfrm>
          <a:prstGeom prst="rect">
            <a:avLst/>
          </a:prstGeom>
        </p:spPr>
      </p:pic>
      <p:sp>
        <p:nvSpPr>
          <p:cNvPr id="15" name="TextBox 14"/>
          <p:cNvSpPr txBox="1"/>
          <p:nvPr/>
        </p:nvSpPr>
        <p:spPr>
          <a:xfrm>
            <a:off x="9034851" y="1737940"/>
            <a:ext cx="1395647" cy="1077218"/>
          </a:xfrm>
          <a:prstGeom prst="rect">
            <a:avLst/>
          </a:prstGeom>
          <a:noFill/>
        </p:spPr>
        <p:txBody>
          <a:bodyPr wrap="square" rtlCol="0">
            <a:spAutoFit/>
          </a:bodyPr>
          <a:lstStyle/>
          <a:p>
            <a:pPr algn="ctr"/>
            <a:r>
              <a:rPr lang="en-US" sz="1600" b="1" dirty="0">
                <a:solidFill>
                  <a:schemeClr val="bg1"/>
                </a:solidFill>
              </a:rPr>
              <a:t>Designed to suit the needs of the child and crew </a:t>
            </a:r>
          </a:p>
        </p:txBody>
      </p:sp>
      <p:sp>
        <p:nvSpPr>
          <p:cNvPr id="17" name="TextBox 16"/>
          <p:cNvSpPr txBox="1"/>
          <p:nvPr/>
        </p:nvSpPr>
        <p:spPr>
          <a:xfrm>
            <a:off x="9940982" y="3444340"/>
            <a:ext cx="1395647" cy="830997"/>
          </a:xfrm>
          <a:prstGeom prst="rect">
            <a:avLst/>
          </a:prstGeom>
          <a:noFill/>
        </p:spPr>
        <p:txBody>
          <a:bodyPr wrap="square" rtlCol="0">
            <a:spAutoFit/>
          </a:bodyPr>
          <a:lstStyle/>
          <a:p>
            <a:pPr algn="ctr"/>
            <a:r>
              <a:rPr lang="en-US" sz="1600" b="1" dirty="0">
                <a:solidFill>
                  <a:schemeClr val="bg1"/>
                </a:solidFill>
              </a:rPr>
              <a:t>Specialist stretcher and Baby Pod</a:t>
            </a:r>
          </a:p>
        </p:txBody>
      </p:sp>
      <p:sp>
        <p:nvSpPr>
          <p:cNvPr id="19" name="TextBox 18"/>
          <p:cNvSpPr txBox="1"/>
          <p:nvPr/>
        </p:nvSpPr>
        <p:spPr>
          <a:xfrm>
            <a:off x="9034852" y="4907661"/>
            <a:ext cx="1395647" cy="830997"/>
          </a:xfrm>
          <a:prstGeom prst="rect">
            <a:avLst/>
          </a:prstGeom>
          <a:noFill/>
        </p:spPr>
        <p:txBody>
          <a:bodyPr wrap="square" rtlCol="0">
            <a:spAutoFit/>
          </a:bodyPr>
          <a:lstStyle/>
          <a:p>
            <a:pPr algn="ctr"/>
            <a:r>
              <a:rPr lang="en-US" sz="1600" b="1" dirty="0">
                <a:solidFill>
                  <a:schemeClr val="bg1"/>
                </a:solidFill>
              </a:rPr>
              <a:t>Parents can now fly with child</a:t>
            </a:r>
          </a:p>
        </p:txBody>
      </p:sp>
      <p:sp>
        <p:nvSpPr>
          <p:cNvPr id="21" name="TextBox 20">
            <a:extLst>
              <a:ext uri="{FF2B5EF4-FFF2-40B4-BE49-F238E27FC236}">
                <a16:creationId xmlns:a16="http://schemas.microsoft.com/office/drawing/2014/main" id="{B24380E5-876F-CD4B-91CE-5E72E40958E8}"/>
              </a:ext>
            </a:extLst>
          </p:cNvPr>
          <p:cNvSpPr txBox="1"/>
          <p:nvPr/>
        </p:nvSpPr>
        <p:spPr>
          <a:xfrm>
            <a:off x="493712" y="199357"/>
            <a:ext cx="8854474" cy="707886"/>
          </a:xfrm>
          <a:prstGeom prst="rect">
            <a:avLst/>
          </a:prstGeom>
          <a:noFill/>
        </p:spPr>
        <p:txBody>
          <a:bodyPr wrap="square" rtlCol="0">
            <a:spAutoFit/>
          </a:bodyPr>
          <a:lstStyle/>
          <a:p>
            <a:r>
              <a:rPr lang="en-US" sz="4000" b="1" dirty="0">
                <a:solidFill>
                  <a:srgbClr val="92D050"/>
                </a:solidFill>
              </a:rPr>
              <a:t>Children’s Air Ambulance - Incubators</a:t>
            </a:r>
            <a:endParaRPr lang="en-GB" sz="4000" b="1" dirty="0">
              <a:solidFill>
                <a:srgbClr val="92D050"/>
              </a:solidFill>
            </a:endParaRPr>
          </a:p>
        </p:txBody>
      </p:sp>
      <p:pic>
        <p:nvPicPr>
          <p:cNvPr id="4098" name="Picture 2">
            <a:extLst>
              <a:ext uri="{FF2B5EF4-FFF2-40B4-BE49-F238E27FC236}">
                <a16:creationId xmlns:a16="http://schemas.microsoft.com/office/drawing/2014/main" id="{5FD70B83-62E6-2808-8021-F71780F99D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938" y="1657073"/>
            <a:ext cx="5877156" cy="3918104"/>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15EB8BCF-568C-65D0-7E94-9C352EDD9FE5}"/>
              </a:ext>
            </a:extLst>
          </p:cNvPr>
          <p:cNvSpPr/>
          <p:nvPr/>
        </p:nvSpPr>
        <p:spPr>
          <a:xfrm>
            <a:off x="7347476" y="1938808"/>
            <a:ext cx="3190317" cy="2873534"/>
          </a:xfrm>
          <a:prstGeom prst="ellipse">
            <a:avLst/>
          </a:prstGeom>
          <a:solidFill>
            <a:srgbClr val="92D050"/>
          </a:solidFill>
          <a:ln>
            <a:solidFill>
              <a:srgbClr val="92D050"/>
            </a:soli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AFA31D7-7615-DA51-1F7A-08A0715700D1}"/>
              </a:ext>
            </a:extLst>
          </p:cNvPr>
          <p:cNvSpPr txBox="1"/>
          <p:nvPr/>
        </p:nvSpPr>
        <p:spPr>
          <a:xfrm>
            <a:off x="7956364" y="2305590"/>
            <a:ext cx="2034341" cy="2308324"/>
          </a:xfrm>
          <a:prstGeom prst="rect">
            <a:avLst/>
          </a:prstGeom>
          <a:noFill/>
        </p:spPr>
        <p:txBody>
          <a:bodyPr wrap="square" rtlCol="0">
            <a:spAutoFit/>
          </a:bodyPr>
          <a:lstStyle/>
          <a:p>
            <a:pPr algn="ctr"/>
            <a:r>
              <a:rPr lang="en-GB" b="1" dirty="0">
                <a:solidFill>
                  <a:schemeClr val="bg1"/>
                </a:solidFill>
              </a:rPr>
              <a:t>We have England’s first and only incubator on a helicopter to assist specialist NSH transports teams during lifesaving flights. </a:t>
            </a:r>
          </a:p>
        </p:txBody>
      </p:sp>
    </p:spTree>
    <p:custDataLst>
      <p:tags r:id="rId1"/>
    </p:custDataLst>
    <p:extLst>
      <p:ext uri="{BB962C8B-B14F-4D97-AF65-F5344CB8AC3E}">
        <p14:creationId xmlns:p14="http://schemas.microsoft.com/office/powerpoint/2010/main" val="1795434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Elephant | Species | WWF">
            <a:extLst>
              <a:ext uri="{FF2B5EF4-FFF2-40B4-BE49-F238E27FC236}">
                <a16:creationId xmlns:a16="http://schemas.microsoft.com/office/drawing/2014/main" id="{7692218F-C783-431D-ABAC-0CD6755AD9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72" r="11475" b="1"/>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Range Rover Sport - Cars - 259 Photos | Facebook">
            <a:extLst>
              <a:ext uri="{FF2B5EF4-FFF2-40B4-BE49-F238E27FC236}">
                <a16:creationId xmlns:a16="http://schemas.microsoft.com/office/drawing/2014/main" id="{C893E6A0-A8E6-4BFF-A69F-2230194D37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312" r="2" b="9089"/>
          <a:stretch/>
        </p:blipFill>
        <p:spPr bwMode="auto">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The Children's Air Ambulance">
            <a:extLst>
              <a:ext uri="{FF2B5EF4-FFF2-40B4-BE49-F238E27FC236}">
                <a16:creationId xmlns:a16="http://schemas.microsoft.com/office/drawing/2014/main" id="{93163471-FA74-447A-BF51-B0BD0975D54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306" r="8915" b="2"/>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9004AB7-5C1F-DE47-A10C-194F94AF9721}"/>
              </a:ext>
            </a:extLst>
          </p:cNvPr>
          <p:cNvSpPr txBox="1"/>
          <p:nvPr/>
        </p:nvSpPr>
        <p:spPr>
          <a:xfrm>
            <a:off x="75429" y="612219"/>
            <a:ext cx="5841881" cy="323668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rgbClr val="92D050"/>
                </a:solidFill>
                <a:latin typeface="+mj-lt"/>
                <a:ea typeface="+mj-ea"/>
                <a:cs typeface="+mj-cs"/>
              </a:rPr>
              <a:t>Guess the Fact!</a:t>
            </a:r>
          </a:p>
          <a:p>
            <a:pPr>
              <a:lnSpc>
                <a:spcPct val="90000"/>
              </a:lnSpc>
              <a:spcBef>
                <a:spcPct val="0"/>
              </a:spcBef>
              <a:spcAft>
                <a:spcPts val="600"/>
              </a:spcAft>
            </a:pPr>
            <a:r>
              <a:rPr lang="en-US" sz="6000" b="1" kern="1200" dirty="0">
                <a:solidFill>
                  <a:srgbClr val="92D050"/>
                </a:solidFill>
                <a:ea typeface="+mj-ea"/>
                <a:cs typeface="+mj-cs"/>
              </a:rPr>
              <a:t>Which is Heavier?</a:t>
            </a:r>
          </a:p>
        </p:txBody>
      </p:sp>
      <p:pic>
        <p:nvPicPr>
          <p:cNvPr id="5" name="Picture 4"/>
          <p:cNvPicPr>
            <a:picLocks noChangeAspect="1"/>
          </p:cNvPicPr>
          <p:nvPr/>
        </p:nvPicPr>
        <p:blipFill>
          <a:blip r:embed="rId7"/>
          <a:stretch>
            <a:fillRect/>
          </a:stretch>
        </p:blipFill>
        <p:spPr>
          <a:xfrm>
            <a:off x="0" y="6415703"/>
            <a:ext cx="12192000" cy="442297"/>
          </a:xfrm>
          <a:prstGeom prst="rect">
            <a:avLst/>
          </a:prstGeom>
        </p:spPr>
      </p:pic>
    </p:spTree>
    <p:custDataLst>
      <p:tags r:id="rId1"/>
    </p:custDataLst>
    <p:extLst>
      <p:ext uri="{BB962C8B-B14F-4D97-AF65-F5344CB8AC3E}">
        <p14:creationId xmlns:p14="http://schemas.microsoft.com/office/powerpoint/2010/main" val="189126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barn(inVertical)">
                                      <p:cBhvr>
                                        <p:cTn id="7" dur="5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p:cTn id="12" dur="500" fill="hold"/>
                                        <p:tgtEl>
                                          <p:spTgt spid="2052"/>
                                        </p:tgtEl>
                                        <p:attrNameLst>
                                          <p:attrName>ppt_w</p:attrName>
                                        </p:attrNameLst>
                                      </p:cBhvr>
                                      <p:tavLst>
                                        <p:tav tm="0">
                                          <p:val>
                                            <p:fltVal val="0"/>
                                          </p:val>
                                        </p:tav>
                                        <p:tav tm="100000">
                                          <p:val>
                                            <p:strVal val="#ppt_w"/>
                                          </p:val>
                                        </p:tav>
                                      </p:tavLst>
                                    </p:anim>
                                    <p:anim calcmode="lin" valueType="num">
                                      <p:cBhvr>
                                        <p:cTn id="13" dur="500" fill="hold"/>
                                        <p:tgtEl>
                                          <p:spTgt spid="2052"/>
                                        </p:tgtEl>
                                        <p:attrNameLst>
                                          <p:attrName>ppt_h</p:attrName>
                                        </p:attrNameLst>
                                      </p:cBhvr>
                                      <p:tavLst>
                                        <p:tav tm="0">
                                          <p:val>
                                            <p:fltVal val="0"/>
                                          </p:val>
                                        </p:tav>
                                        <p:tav tm="100000">
                                          <p:val>
                                            <p:strVal val="#ppt_h"/>
                                          </p:val>
                                        </p:tav>
                                      </p:tavLst>
                                    </p:anim>
                                    <p:animEffect transition="in" filter="fade">
                                      <p:cBhvr>
                                        <p:cTn id="14" dur="500"/>
                                        <p:tgtEl>
                                          <p:spTgt spid="205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ppt_x"/>
                                          </p:val>
                                        </p:tav>
                                        <p:tav tm="100000">
                                          <p:val>
                                            <p:strVal val="#ppt_x"/>
                                          </p:val>
                                        </p:tav>
                                      </p:tavLst>
                                    </p:anim>
                                    <p:anim calcmode="lin" valueType="num">
                                      <p:cBhvr additive="base">
                                        <p:cTn id="2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0" y="6415703"/>
            <a:ext cx="12192000" cy="442297"/>
          </a:xfrm>
          <a:prstGeom prst="rect">
            <a:avLst/>
          </a:prstGeom>
        </p:spPr>
      </p:pic>
      <p:pic>
        <p:nvPicPr>
          <p:cNvPr id="6" name="Picture 5"/>
          <p:cNvPicPr>
            <a:picLocks noChangeAspect="1"/>
          </p:cNvPicPr>
          <p:nvPr/>
        </p:nvPicPr>
        <p:blipFill>
          <a:blip r:embed="rId5"/>
          <a:stretch>
            <a:fillRect/>
          </a:stretch>
        </p:blipFill>
        <p:spPr>
          <a:xfrm>
            <a:off x="11478068" y="1371879"/>
            <a:ext cx="623317" cy="4875227"/>
          </a:xfrm>
          <a:prstGeom prst="rect">
            <a:avLst/>
          </a:prstGeom>
        </p:spPr>
      </p:pic>
      <p:pic>
        <p:nvPicPr>
          <p:cNvPr id="8" name="Picture 7"/>
          <p:cNvPicPr>
            <a:picLocks noChangeAspect="1"/>
          </p:cNvPicPr>
          <p:nvPr/>
        </p:nvPicPr>
        <p:blipFill>
          <a:blip r:embed="rId6"/>
          <a:stretch>
            <a:fillRect/>
          </a:stretch>
        </p:blipFill>
        <p:spPr>
          <a:xfrm>
            <a:off x="10210725" y="179817"/>
            <a:ext cx="1890660" cy="1126667"/>
          </a:xfrm>
          <a:prstGeom prst="rect">
            <a:avLst/>
          </a:prstGeom>
        </p:spPr>
      </p:pic>
      <p:sp>
        <p:nvSpPr>
          <p:cNvPr id="9" name="TextBox 8"/>
          <p:cNvSpPr txBox="1"/>
          <p:nvPr/>
        </p:nvSpPr>
        <p:spPr>
          <a:xfrm>
            <a:off x="493712" y="199357"/>
            <a:ext cx="7414054" cy="1785104"/>
          </a:xfrm>
          <a:prstGeom prst="rect">
            <a:avLst/>
          </a:prstGeom>
          <a:noFill/>
        </p:spPr>
        <p:txBody>
          <a:bodyPr wrap="square" rtlCol="0">
            <a:spAutoFit/>
          </a:bodyPr>
          <a:lstStyle/>
          <a:p>
            <a:r>
              <a:rPr lang="en-GB" sz="4400" b="1" dirty="0">
                <a:solidFill>
                  <a:srgbClr val="92D050"/>
                </a:solidFill>
              </a:rPr>
              <a:t>Guess the Fact!</a:t>
            </a:r>
          </a:p>
          <a:p>
            <a:r>
              <a:rPr lang="en-GB" sz="6600" b="1" dirty="0">
                <a:solidFill>
                  <a:srgbClr val="92D050"/>
                </a:solidFill>
              </a:rPr>
              <a:t>What is Heavier? </a:t>
            </a:r>
          </a:p>
        </p:txBody>
      </p:sp>
      <p:grpSp>
        <p:nvGrpSpPr>
          <p:cNvPr id="7" name="Group 6">
            <a:extLst>
              <a:ext uri="{FF2B5EF4-FFF2-40B4-BE49-F238E27FC236}">
                <a16:creationId xmlns:a16="http://schemas.microsoft.com/office/drawing/2014/main" id="{9DE1DFD0-EA5A-4740-AD40-687033716EF1}"/>
              </a:ext>
            </a:extLst>
          </p:cNvPr>
          <p:cNvGrpSpPr/>
          <p:nvPr/>
        </p:nvGrpSpPr>
        <p:grpSpPr>
          <a:xfrm>
            <a:off x="5278369" y="1519611"/>
            <a:ext cx="6665785" cy="4693723"/>
            <a:chOff x="5278369" y="1519611"/>
            <a:chExt cx="6665785" cy="4693723"/>
          </a:xfrm>
        </p:grpSpPr>
        <p:sp>
          <p:nvSpPr>
            <p:cNvPr id="3" name="Explosion: 14 Points 2">
              <a:extLst>
                <a:ext uri="{FF2B5EF4-FFF2-40B4-BE49-F238E27FC236}">
                  <a16:creationId xmlns:a16="http://schemas.microsoft.com/office/drawing/2014/main" id="{9E376005-41A2-42B5-9E7D-C1698E9B664E}"/>
                </a:ext>
              </a:extLst>
            </p:cNvPr>
            <p:cNvSpPr/>
            <p:nvPr/>
          </p:nvSpPr>
          <p:spPr>
            <a:xfrm rot="21203660">
              <a:off x="5278369" y="1519611"/>
              <a:ext cx="6665785" cy="4693723"/>
            </a:xfrm>
            <a:prstGeom prst="irregularSeal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1042D51-496C-4AC5-B533-438944546737}"/>
                </a:ext>
              </a:extLst>
            </p:cNvPr>
            <p:cNvSpPr txBox="1"/>
            <p:nvPr/>
          </p:nvSpPr>
          <p:spPr>
            <a:xfrm>
              <a:off x="7092019" y="3041807"/>
              <a:ext cx="3274142" cy="2308324"/>
            </a:xfrm>
            <a:prstGeom prst="rect">
              <a:avLst/>
            </a:prstGeom>
            <a:noFill/>
          </p:spPr>
          <p:txBody>
            <a:bodyPr wrap="square" rtlCol="0">
              <a:spAutoFit/>
            </a:bodyPr>
            <a:lstStyle/>
            <a:p>
              <a:r>
                <a:rPr lang="en-GB" sz="2400" dirty="0"/>
                <a:t>Our Helicopters when fully loaded are around 5 tonnes in weight which is about the average weight of a teenage elephant!</a:t>
              </a:r>
            </a:p>
          </p:txBody>
        </p:sp>
      </p:grpSp>
      <p:pic>
        <p:nvPicPr>
          <p:cNvPr id="3076" name="Picture 4" descr="Elephant | Species | WWF">
            <a:extLst>
              <a:ext uri="{FF2B5EF4-FFF2-40B4-BE49-F238E27FC236}">
                <a16:creationId xmlns:a16="http://schemas.microsoft.com/office/drawing/2014/main" id="{F5A000B2-6584-4A54-8EBE-B0062ED9E6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699" y="1839710"/>
            <a:ext cx="3628040" cy="27175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Children's Air Ambulance">
            <a:extLst>
              <a:ext uri="{FF2B5EF4-FFF2-40B4-BE49-F238E27FC236}">
                <a16:creationId xmlns:a16="http://schemas.microsoft.com/office/drawing/2014/main" id="{5E036F9F-63EE-4E7C-AEF6-04E85314A3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557237"/>
            <a:ext cx="4692334" cy="18584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72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80">
                                          <p:stCondLst>
                                            <p:cond delay="0"/>
                                          </p:stCondLst>
                                        </p:cTn>
                                        <p:tgtEl>
                                          <p:spTgt spid="3076"/>
                                        </p:tgtEl>
                                      </p:cBhvr>
                                    </p:animEffect>
                                    <p:anim calcmode="lin" valueType="num">
                                      <p:cBhvr>
                                        <p:cTn id="8"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6"/>
                                        </p:tgtEl>
                                      </p:cBhvr>
                                      <p:to x="100000" y="60000"/>
                                    </p:animScale>
                                    <p:animScale>
                                      <p:cBhvr>
                                        <p:cTn id="14" dur="166" decel="50000">
                                          <p:stCondLst>
                                            <p:cond delay="676"/>
                                          </p:stCondLst>
                                        </p:cTn>
                                        <p:tgtEl>
                                          <p:spTgt spid="3076"/>
                                        </p:tgtEl>
                                      </p:cBhvr>
                                      <p:to x="100000" y="100000"/>
                                    </p:animScale>
                                    <p:animScale>
                                      <p:cBhvr>
                                        <p:cTn id="15" dur="26">
                                          <p:stCondLst>
                                            <p:cond delay="1312"/>
                                          </p:stCondLst>
                                        </p:cTn>
                                        <p:tgtEl>
                                          <p:spTgt spid="3076"/>
                                        </p:tgtEl>
                                      </p:cBhvr>
                                      <p:to x="100000" y="80000"/>
                                    </p:animScale>
                                    <p:animScale>
                                      <p:cBhvr>
                                        <p:cTn id="16" dur="166" decel="50000">
                                          <p:stCondLst>
                                            <p:cond delay="1338"/>
                                          </p:stCondLst>
                                        </p:cTn>
                                        <p:tgtEl>
                                          <p:spTgt spid="3076"/>
                                        </p:tgtEl>
                                      </p:cBhvr>
                                      <p:to x="100000" y="100000"/>
                                    </p:animScale>
                                    <p:animScale>
                                      <p:cBhvr>
                                        <p:cTn id="17" dur="26">
                                          <p:stCondLst>
                                            <p:cond delay="1642"/>
                                          </p:stCondLst>
                                        </p:cTn>
                                        <p:tgtEl>
                                          <p:spTgt spid="3076"/>
                                        </p:tgtEl>
                                      </p:cBhvr>
                                      <p:to x="100000" y="90000"/>
                                    </p:animScale>
                                    <p:animScale>
                                      <p:cBhvr>
                                        <p:cTn id="18" dur="166" decel="50000">
                                          <p:stCondLst>
                                            <p:cond delay="1668"/>
                                          </p:stCondLst>
                                        </p:cTn>
                                        <p:tgtEl>
                                          <p:spTgt spid="3076"/>
                                        </p:tgtEl>
                                      </p:cBhvr>
                                      <p:to x="100000" y="100000"/>
                                    </p:animScale>
                                    <p:animScale>
                                      <p:cBhvr>
                                        <p:cTn id="19" dur="26">
                                          <p:stCondLst>
                                            <p:cond delay="1808"/>
                                          </p:stCondLst>
                                        </p:cTn>
                                        <p:tgtEl>
                                          <p:spTgt spid="3076"/>
                                        </p:tgtEl>
                                      </p:cBhvr>
                                      <p:to x="100000" y="95000"/>
                                    </p:animScale>
                                    <p:animScale>
                                      <p:cBhvr>
                                        <p:cTn id="20" dur="166" decel="50000">
                                          <p:stCondLst>
                                            <p:cond delay="1834"/>
                                          </p:stCondLst>
                                        </p:cTn>
                                        <p:tgtEl>
                                          <p:spTgt spid="307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078"/>
                                        </p:tgtEl>
                                        <p:attrNameLst>
                                          <p:attrName>style.visibility</p:attrName>
                                        </p:attrNameLst>
                                      </p:cBhvr>
                                      <p:to>
                                        <p:strVal val="visible"/>
                                      </p:to>
                                    </p:set>
                                    <p:animEffect transition="in" filter="wipe(down)">
                                      <p:cBhvr>
                                        <p:cTn id="25" dur="500"/>
                                        <p:tgtEl>
                                          <p:spTgt spid="307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0" y="6415703"/>
            <a:ext cx="12192000" cy="442297"/>
          </a:xfrm>
          <a:prstGeom prst="rect">
            <a:avLst/>
          </a:prstGeom>
        </p:spPr>
      </p:pic>
      <p:pic>
        <p:nvPicPr>
          <p:cNvPr id="6" name="Picture 5"/>
          <p:cNvPicPr>
            <a:picLocks noChangeAspect="1"/>
          </p:cNvPicPr>
          <p:nvPr/>
        </p:nvPicPr>
        <p:blipFill>
          <a:blip r:embed="rId6"/>
          <a:stretch>
            <a:fillRect/>
          </a:stretch>
        </p:blipFill>
        <p:spPr>
          <a:xfrm>
            <a:off x="11478068" y="1371879"/>
            <a:ext cx="623317" cy="4875227"/>
          </a:xfrm>
          <a:prstGeom prst="rect">
            <a:avLst/>
          </a:prstGeom>
        </p:spPr>
      </p:pic>
      <p:pic>
        <p:nvPicPr>
          <p:cNvPr id="8" name="Picture 7"/>
          <p:cNvPicPr>
            <a:picLocks noChangeAspect="1"/>
          </p:cNvPicPr>
          <p:nvPr/>
        </p:nvPicPr>
        <p:blipFill>
          <a:blip r:embed="rId7"/>
          <a:stretch>
            <a:fillRect/>
          </a:stretch>
        </p:blipFill>
        <p:spPr>
          <a:xfrm>
            <a:off x="10210725" y="179817"/>
            <a:ext cx="1890660" cy="1126667"/>
          </a:xfrm>
          <a:prstGeom prst="rect">
            <a:avLst/>
          </a:prstGeom>
        </p:spPr>
      </p:pic>
      <p:sp>
        <p:nvSpPr>
          <p:cNvPr id="9" name="TextBox 8"/>
          <p:cNvSpPr txBox="1"/>
          <p:nvPr/>
        </p:nvSpPr>
        <p:spPr>
          <a:xfrm>
            <a:off x="493711" y="199357"/>
            <a:ext cx="8355321" cy="2616101"/>
          </a:xfrm>
          <a:prstGeom prst="rect">
            <a:avLst/>
          </a:prstGeom>
          <a:noFill/>
        </p:spPr>
        <p:txBody>
          <a:bodyPr wrap="square" rtlCol="0">
            <a:spAutoFit/>
          </a:bodyPr>
          <a:lstStyle/>
          <a:p>
            <a:r>
              <a:rPr lang="en-GB" sz="4400" b="1" dirty="0">
                <a:solidFill>
                  <a:srgbClr val="92D050"/>
                </a:solidFill>
              </a:rPr>
              <a:t>Guess the Fact!</a:t>
            </a:r>
          </a:p>
          <a:p>
            <a:r>
              <a:rPr lang="en-GB" sz="6000" b="1" dirty="0">
                <a:solidFill>
                  <a:srgbClr val="92D050"/>
                </a:solidFill>
              </a:rPr>
              <a:t>How much do our missions cost?</a:t>
            </a:r>
          </a:p>
        </p:txBody>
      </p:sp>
      <p:grpSp>
        <p:nvGrpSpPr>
          <p:cNvPr id="15" name="Group 14">
            <a:extLst>
              <a:ext uri="{FF2B5EF4-FFF2-40B4-BE49-F238E27FC236}">
                <a16:creationId xmlns:a16="http://schemas.microsoft.com/office/drawing/2014/main" id="{CB2F1A88-951C-486F-BC5A-8F0FB6DC6B19}"/>
              </a:ext>
            </a:extLst>
          </p:cNvPr>
          <p:cNvGrpSpPr/>
          <p:nvPr/>
        </p:nvGrpSpPr>
        <p:grpSpPr>
          <a:xfrm>
            <a:off x="4549007" y="4239836"/>
            <a:ext cx="3161935" cy="2233286"/>
            <a:chOff x="4228919" y="3755551"/>
            <a:chExt cx="3161935" cy="2233286"/>
          </a:xfrm>
        </p:grpSpPr>
        <p:sp>
          <p:nvSpPr>
            <p:cNvPr id="11" name="TextBox 10">
              <a:extLst>
                <a:ext uri="{FF2B5EF4-FFF2-40B4-BE49-F238E27FC236}">
                  <a16:creationId xmlns:a16="http://schemas.microsoft.com/office/drawing/2014/main" id="{122D9397-8890-4728-98B0-BA39B10A6AF3}"/>
                </a:ext>
              </a:extLst>
            </p:cNvPr>
            <p:cNvSpPr txBox="1"/>
            <p:nvPr/>
          </p:nvSpPr>
          <p:spPr>
            <a:xfrm>
              <a:off x="4228919" y="4388399"/>
              <a:ext cx="3161935" cy="1600438"/>
            </a:xfrm>
            <a:prstGeom prst="rect">
              <a:avLst/>
            </a:prstGeom>
            <a:noFill/>
          </p:spPr>
          <p:txBody>
            <a:bodyPr wrap="square" rtlCol="0">
              <a:spAutoFit/>
            </a:bodyPr>
            <a:lstStyle/>
            <a:p>
              <a:r>
                <a:rPr lang="en-GB" sz="8000" dirty="0"/>
                <a:t>£1700</a:t>
              </a:r>
              <a:r>
                <a:rPr lang="en-GB" sz="6600" dirty="0"/>
                <a:t>	</a:t>
              </a:r>
              <a:r>
                <a:rPr lang="en-GB" dirty="0"/>
                <a:t>	</a:t>
              </a:r>
            </a:p>
          </p:txBody>
        </p:sp>
        <p:pic>
          <p:nvPicPr>
            <p:cNvPr id="21" name="Graphic 20">
              <a:extLst>
                <a:ext uri="{FF2B5EF4-FFF2-40B4-BE49-F238E27FC236}">
                  <a16:creationId xmlns:a16="http://schemas.microsoft.com/office/drawing/2014/main" id="{DF61940E-5B50-4356-BE60-FFA25068900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28919" y="3755551"/>
              <a:ext cx="2633737" cy="838830"/>
            </a:xfrm>
            <a:prstGeom prst="rect">
              <a:avLst/>
            </a:prstGeom>
          </p:spPr>
        </p:pic>
      </p:grpSp>
      <p:grpSp>
        <p:nvGrpSpPr>
          <p:cNvPr id="27" name="Group 26">
            <a:extLst>
              <a:ext uri="{FF2B5EF4-FFF2-40B4-BE49-F238E27FC236}">
                <a16:creationId xmlns:a16="http://schemas.microsoft.com/office/drawing/2014/main" id="{EB502060-DE5C-4126-AD57-D88C405670D5}"/>
              </a:ext>
            </a:extLst>
          </p:cNvPr>
          <p:cNvGrpSpPr/>
          <p:nvPr/>
        </p:nvGrpSpPr>
        <p:grpSpPr>
          <a:xfrm>
            <a:off x="12984896" y="7199834"/>
            <a:ext cx="4510057" cy="2336264"/>
            <a:chOff x="6862655" y="2270072"/>
            <a:chExt cx="4510057" cy="2336264"/>
          </a:xfrm>
        </p:grpSpPr>
        <p:sp>
          <p:nvSpPr>
            <p:cNvPr id="12" name="TextBox 11">
              <a:extLst>
                <a:ext uri="{FF2B5EF4-FFF2-40B4-BE49-F238E27FC236}">
                  <a16:creationId xmlns:a16="http://schemas.microsoft.com/office/drawing/2014/main" id="{E2A7ABD0-84A8-4698-AEC2-8BEB889051A6}"/>
                </a:ext>
              </a:extLst>
            </p:cNvPr>
            <p:cNvSpPr txBox="1"/>
            <p:nvPr/>
          </p:nvSpPr>
          <p:spPr>
            <a:xfrm rot="2096228">
              <a:off x="8336456" y="3282897"/>
              <a:ext cx="3036256" cy="1323439"/>
            </a:xfrm>
            <a:prstGeom prst="rect">
              <a:avLst/>
            </a:prstGeom>
            <a:noFill/>
          </p:spPr>
          <p:txBody>
            <a:bodyPr wrap="square" rtlCol="0">
              <a:spAutoFit/>
            </a:bodyPr>
            <a:lstStyle/>
            <a:p>
              <a:r>
                <a:rPr lang="en-GB" sz="8000" dirty="0"/>
                <a:t>£3500</a:t>
              </a:r>
              <a:r>
                <a:rPr lang="en-GB" dirty="0"/>
                <a:t>	</a:t>
              </a:r>
            </a:p>
          </p:txBody>
        </p:sp>
        <p:pic>
          <p:nvPicPr>
            <p:cNvPr id="22" name="Graphic 21">
              <a:extLst>
                <a:ext uri="{FF2B5EF4-FFF2-40B4-BE49-F238E27FC236}">
                  <a16:creationId xmlns:a16="http://schemas.microsoft.com/office/drawing/2014/main" id="{09447601-BB9B-4E8D-9006-A1A3AF7632B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101517" flipH="1">
              <a:off x="6862655" y="2270072"/>
              <a:ext cx="1866433" cy="638199"/>
            </a:xfrm>
            <a:prstGeom prst="rect">
              <a:avLst/>
            </a:prstGeom>
          </p:spPr>
        </p:pic>
      </p:grpSp>
      <p:grpSp>
        <p:nvGrpSpPr>
          <p:cNvPr id="23" name="Group 22">
            <a:extLst>
              <a:ext uri="{FF2B5EF4-FFF2-40B4-BE49-F238E27FC236}">
                <a16:creationId xmlns:a16="http://schemas.microsoft.com/office/drawing/2014/main" id="{AAE35DE8-8DE7-419D-9D6C-2B096ADE59E4}"/>
              </a:ext>
            </a:extLst>
          </p:cNvPr>
          <p:cNvGrpSpPr/>
          <p:nvPr/>
        </p:nvGrpSpPr>
        <p:grpSpPr>
          <a:xfrm>
            <a:off x="-5519200" y="8054498"/>
            <a:ext cx="4219790" cy="2405807"/>
            <a:chOff x="-260565" y="3455267"/>
            <a:chExt cx="4219790" cy="2405807"/>
          </a:xfrm>
        </p:grpSpPr>
        <p:pic>
          <p:nvPicPr>
            <p:cNvPr id="24" name="Graphic 23">
              <a:extLst>
                <a:ext uri="{FF2B5EF4-FFF2-40B4-BE49-F238E27FC236}">
                  <a16:creationId xmlns:a16="http://schemas.microsoft.com/office/drawing/2014/main" id="{72CBEA17-9A2A-4CF8-9D2A-5802463279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9646501">
              <a:off x="1325489" y="3455267"/>
              <a:ext cx="2633736" cy="838830"/>
            </a:xfrm>
            <a:prstGeom prst="rect">
              <a:avLst/>
            </a:prstGeom>
          </p:spPr>
        </p:pic>
        <p:sp>
          <p:nvSpPr>
            <p:cNvPr id="19" name="TextBox 18">
              <a:extLst>
                <a:ext uri="{FF2B5EF4-FFF2-40B4-BE49-F238E27FC236}">
                  <a16:creationId xmlns:a16="http://schemas.microsoft.com/office/drawing/2014/main" id="{D3FAFE84-772F-431F-AF91-9E729FC7DB9A}"/>
                </a:ext>
              </a:extLst>
            </p:cNvPr>
            <p:cNvSpPr txBox="1"/>
            <p:nvPr/>
          </p:nvSpPr>
          <p:spPr>
            <a:xfrm rot="19151729">
              <a:off x="-260565" y="4260636"/>
              <a:ext cx="3036256" cy="1600438"/>
            </a:xfrm>
            <a:prstGeom prst="rect">
              <a:avLst/>
            </a:prstGeom>
            <a:noFill/>
          </p:spPr>
          <p:txBody>
            <a:bodyPr wrap="square" rtlCol="0">
              <a:spAutoFit/>
            </a:bodyPr>
            <a:lstStyle/>
            <a:p>
              <a:r>
                <a:rPr lang="en-GB" sz="8000" dirty="0"/>
                <a:t>£600	</a:t>
              </a:r>
              <a:r>
                <a:rPr lang="en-GB" dirty="0"/>
                <a:t>	</a:t>
              </a:r>
            </a:p>
          </p:txBody>
        </p:sp>
      </p:grpSp>
    </p:spTree>
    <p:custDataLst>
      <p:tags r:id="rId1"/>
    </p:custDataLst>
    <p:extLst>
      <p:ext uri="{BB962C8B-B14F-4D97-AF65-F5344CB8AC3E}">
        <p14:creationId xmlns:p14="http://schemas.microsoft.com/office/powerpoint/2010/main" val="255887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2.5E-6 1.48148E-6 L 0.4836 -0.69352 " pathEditMode="relative" rAng="0" ptsTypes="AA">
                                      <p:cBhvr>
                                        <p:cTn id="6" dur="2000" fill="hold"/>
                                        <p:tgtEl>
                                          <p:spTgt spid="23"/>
                                        </p:tgtEl>
                                        <p:attrNameLst>
                                          <p:attrName>ppt_x</p:attrName>
                                          <p:attrName>ppt_y</p:attrName>
                                        </p:attrNameLst>
                                      </p:cBhvr>
                                      <p:rCtr x="24180" y="-34676"/>
                                    </p:animMotion>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56" presetClass="path" presetSubtype="0" accel="50000" decel="50000" fill="hold" nodeType="clickEffect">
                                  <p:stCondLst>
                                    <p:cond delay="0"/>
                                  </p:stCondLst>
                                  <p:childTnLst>
                                    <p:animMotion origin="layout" path="M 0.00703 -0.1588 L -0.49557 -0.70301 " pathEditMode="relative" rAng="0" ptsTypes="AA">
                                      <p:cBhvr>
                                        <p:cTn id="17" dur="2000" fill="hold"/>
                                        <p:tgtEl>
                                          <p:spTgt spid="27"/>
                                        </p:tgtEl>
                                        <p:attrNameLst>
                                          <p:attrName>ppt_x</p:attrName>
                                          <p:attrName>ppt_y</p:attrName>
                                        </p:attrNameLst>
                                      </p:cBhvr>
                                      <p:rCtr x="-25130" y="-27222"/>
                                    </p:animMotion>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 name="ARTICULATE_DESIGN_ID_OFFICE THEME" val="yuQIA7hz"/>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717CEFCCA8464F9A6E8B9D65C4E898" ma:contentTypeVersion="17" ma:contentTypeDescription="Create a new document." ma:contentTypeScope="" ma:versionID="fc641f88de67d27f103f7eb5eeab3f81">
  <xsd:schema xmlns:xsd="http://www.w3.org/2001/XMLSchema" xmlns:xs="http://www.w3.org/2001/XMLSchema" xmlns:p="http://schemas.microsoft.com/office/2006/metadata/properties" xmlns:ns2="bc1ddb80-d0a9-49df-9023-337c7fafca1a" xmlns:ns3="5f12c69f-4931-4d4c-bf5e-1bac076797cd" targetNamespace="http://schemas.microsoft.com/office/2006/metadata/properties" ma:root="true" ma:fieldsID="cfee4d3f5f2a50a8c7ff06aa4abe094b" ns2:_="" ns3:_="">
    <xsd:import namespace="bc1ddb80-d0a9-49df-9023-337c7fafca1a"/>
    <xsd:import namespace="5f12c69f-4931-4d4c-bf5e-1bac076797c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ServiceAutoKeyPoints" minOccurs="0"/>
                <xsd:element ref="ns3:MediaServiceKeyPoints" minOccurs="0"/>
                <xsd:element ref="ns3:_Flow_SignoffStatus" minOccurs="0"/>
                <xsd:element ref="ns3:lcf76f155ced4ddcb4097134ff3c332f" minOccurs="0"/>
                <xsd:element ref="ns2:TaxCatchAll"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1ddb80-d0a9-49df-9023-337c7fafca1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08518a39-8246-4b8d-9863-a0958a8f7bfc}" ma:internalName="TaxCatchAll" ma:readOnly="false" ma:showField="CatchAllDat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f12c69f-4931-4d4c-bf5e-1bac076797c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_Flow_SignoffStatus" ma:index="23" nillable="true" ma:displayName="Sign-off status" ma:internalName="Sign_x002d_off_x0020_status">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dc38524-c256-48be-bbbb-ccfc27e8d2cd" ma:termSetId="09814cd3-568e-fe90-9814-8d621ff8fb84" ma:anchorId="fba54fb3-c3e1-fe81-a776-ca4b69148c4d" ma:open="true" ma:isKeyword="false">
      <xsd:complexType>
        <xsd:sequence>
          <xsd:element ref="pc:Terms" minOccurs="0" maxOccurs="1"/>
        </xsd:sequence>
      </xsd:complex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bc1ddb80-d0a9-49df-9023-337c7fafca1a" xsi:nil="true"/>
    <_Flow_SignoffStatus xmlns="5f12c69f-4931-4d4c-bf5e-1bac076797cd" xsi:nil="true"/>
    <lcf76f155ced4ddcb4097134ff3c332f xmlns="5f12c69f-4931-4d4c-bf5e-1bac076797cd">
      <Terms xmlns="http://schemas.microsoft.com/office/infopath/2007/PartnerControls"/>
    </lcf76f155ced4ddcb4097134ff3c332f>
    <_dlc_DocId xmlns="bc1ddb80-d0a9-49df-9023-337c7fafca1a">3TN7XK26DC2A-1631585399-102359</_dlc_DocId>
    <_dlc_DocIdUrl xmlns="bc1ddb80-d0a9-49df-9023-337c7fafca1a">
      <Url>https://airambulance.sharepoint.com/_layouts/15/DocIdRedir.aspx?ID=3TN7XK26DC2A-1631585399-102359</Url>
      <Description>3TN7XK26DC2A-1631585399-102359</Description>
    </_dlc_DocIdUrl>
  </documentManagement>
</p:properties>
</file>

<file path=customXml/itemProps1.xml><?xml version="1.0" encoding="utf-8"?>
<ds:datastoreItem xmlns:ds="http://schemas.openxmlformats.org/officeDocument/2006/customXml" ds:itemID="{59A83CAC-ED11-4EC9-AFD3-27909BFB0FD7}"/>
</file>

<file path=customXml/itemProps2.xml><?xml version="1.0" encoding="utf-8"?>
<ds:datastoreItem xmlns:ds="http://schemas.openxmlformats.org/officeDocument/2006/customXml" ds:itemID="{49118371-A25C-46B9-A61F-FC6A6BB6339F}"/>
</file>

<file path=customXml/itemProps3.xml><?xml version="1.0" encoding="utf-8"?>
<ds:datastoreItem xmlns:ds="http://schemas.openxmlformats.org/officeDocument/2006/customXml" ds:itemID="{B5EBA4A4-ED9D-48A8-8AA5-D996A41A438C}"/>
</file>

<file path=customXml/itemProps4.xml><?xml version="1.0" encoding="utf-8"?>
<ds:datastoreItem xmlns:ds="http://schemas.openxmlformats.org/officeDocument/2006/customXml" ds:itemID="{FFC3D11B-B2EB-492B-94D4-8F7F2A055B37}"/>
</file>

<file path=docProps/app.xml><?xml version="1.0" encoding="utf-8"?>
<Properties xmlns="http://schemas.openxmlformats.org/officeDocument/2006/extended-properties" xmlns:vt="http://schemas.openxmlformats.org/officeDocument/2006/docPropsVTypes">
  <Template/>
  <TotalTime>139</TotalTime>
  <Words>2127</Words>
  <Application>Microsoft Office PowerPoint</Application>
  <PresentationFormat>Widescreen</PresentationFormat>
  <Paragraphs>207</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vt:lpstr>
      <vt:lpstr>Arial Rounded MT Bold</vt:lpstr>
      <vt:lpstr>Calibri</vt:lpstr>
      <vt:lpstr>Calibri Light</vt:lpstr>
      <vt:lpstr>Montserrat</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your money helps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Darcy Hodges</dc:creator>
  <cp:lastModifiedBy>Anoushka Brown</cp:lastModifiedBy>
  <cp:revision>13</cp:revision>
  <dcterms:created xsi:type="dcterms:W3CDTF">2020-10-09T13:26:02Z</dcterms:created>
  <dcterms:modified xsi:type="dcterms:W3CDTF">2023-03-14T15:33:05Z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F5DF866D-DA1E-44B4-96E2-7BDC8A7DBD16</vt:lpwstr>
  </property>
  <property fmtid="{D5CDD505-2E9C-101B-9397-08002B2CF9AE}" pid="3" name="ArticulatePath">
    <vt:lpwstr>TheCrew presentation for schools - with notes Edited</vt:lpwstr>
  </property>
  <property fmtid="{D5CDD505-2E9C-101B-9397-08002B2CF9AE}" pid="4" name="ContentTypeId">
    <vt:lpwstr>0x0101005B717CEFCCA8464F9A6E8B9D65C4E898</vt:lpwstr>
  </property>
  <property fmtid="{D5CDD505-2E9C-101B-9397-08002B2CF9AE}" pid="5" name="_dlc_DocIdItemGuid">
    <vt:lpwstr>8797dcad-1529-4cb6-a16e-6e86ca1eb321</vt:lpwstr>
  </property>
</Properties>
</file>